
<file path=[Content_Types].xml><?xml version="1.0" encoding="utf-8"?>
<Types xmlns="http://schemas.openxmlformats.org/package/2006/content-types"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diagrams/data2.xml" ContentType="application/vnd.openxmlformats-officedocument.drawingml.diagramData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diagrams/colors1.xml" ContentType="application/vnd.openxmlformats-officedocument.drawingml.diagramColors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ppt/diagrams/colors2.xml" ContentType="application/vnd.openxmlformats-officedocument.drawingml.diagramColors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diagrams/quickStyle1.xml" ContentType="application/vnd.openxmlformats-officedocument.drawingml.diagramStyle+xml"/>
  <Override PartName="/ppt/slideLayouts/slideLayout2.xml" ContentType="application/vnd.openxmlformats-officedocument.presentationml.slideLayout+xml"/>
  <Override PartName="/ppt/diagrams/layout1.xml" ContentType="application/vnd.openxmlformats-officedocument.drawingml.diagramLayout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slideLayouts/slideLayout3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Objects="1">
      <p:cViewPr varScale="1">
        <p:scale>
          <a:sx n="100" d="100"/>
          <a:sy n="100" d="100"/>
        </p:scale>
        <p:origin x="-11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C9773-29A1-DE4F-9DEB-A0B08CEA8DD7}" type="doc">
      <dgm:prSet loTypeId="urn:microsoft.com/office/officeart/2005/8/layout/chevron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1D0D490-B745-2A4F-A118-E7C4C46CFA20}">
      <dgm:prSet/>
      <dgm:spPr/>
      <dgm:t>
        <a:bodyPr/>
        <a:lstStyle/>
        <a:p>
          <a:pPr rtl="0"/>
          <a:r>
            <a:rPr lang="en-US" dirty="0" smtClean="0"/>
            <a:t>1</a:t>
          </a:r>
          <a:endParaRPr lang="en-US" dirty="0"/>
        </a:p>
      </dgm:t>
    </dgm:pt>
    <dgm:pt modelId="{20ED7366-FE80-8445-A87F-02862937D411}" type="parTrans" cxnId="{E555EC61-1A03-994D-AE8E-D666A2BB25C4}">
      <dgm:prSet/>
      <dgm:spPr/>
      <dgm:t>
        <a:bodyPr/>
        <a:lstStyle/>
        <a:p>
          <a:endParaRPr lang="fr-FR"/>
        </a:p>
      </dgm:t>
    </dgm:pt>
    <dgm:pt modelId="{EB3F0798-AD88-954A-A9AF-E15149ADB6E3}" type="sibTrans" cxnId="{E555EC61-1A03-994D-AE8E-D666A2BB25C4}">
      <dgm:prSet/>
      <dgm:spPr/>
      <dgm:t>
        <a:bodyPr/>
        <a:lstStyle/>
        <a:p>
          <a:endParaRPr lang="fr-FR"/>
        </a:p>
      </dgm:t>
    </dgm:pt>
    <dgm:pt modelId="{5859D7A1-4EF1-6141-B2EC-14A3EB11D1F6}">
      <dgm:prSet/>
      <dgm:spPr/>
      <dgm:t>
        <a:bodyPr/>
        <a:lstStyle/>
        <a:p>
          <a:pPr rtl="0"/>
          <a:r>
            <a:rPr lang="en-US" dirty="0" smtClean="0"/>
            <a:t>3</a:t>
          </a:r>
          <a:endParaRPr lang="en-US" dirty="0"/>
        </a:p>
      </dgm:t>
    </dgm:pt>
    <dgm:pt modelId="{63EBA432-8608-4A4F-A28F-9158750EB9D6}" type="parTrans" cxnId="{B243BB93-C27D-6942-811B-FD96E5043D08}">
      <dgm:prSet/>
      <dgm:spPr/>
      <dgm:t>
        <a:bodyPr/>
        <a:lstStyle/>
        <a:p>
          <a:endParaRPr lang="fr-FR"/>
        </a:p>
      </dgm:t>
    </dgm:pt>
    <dgm:pt modelId="{A4FA11E3-9B9B-294E-B09A-3B13FDCAAEB8}" type="sibTrans" cxnId="{B243BB93-C27D-6942-811B-FD96E5043D08}">
      <dgm:prSet/>
      <dgm:spPr/>
      <dgm:t>
        <a:bodyPr/>
        <a:lstStyle/>
        <a:p>
          <a:endParaRPr lang="fr-FR"/>
        </a:p>
      </dgm:t>
    </dgm:pt>
    <dgm:pt modelId="{3029B3AD-2AFD-5742-8447-8EC48622C687}">
      <dgm:prSet/>
      <dgm:spPr/>
      <dgm:t>
        <a:bodyPr/>
        <a:lstStyle/>
        <a:p>
          <a:pPr rtl="0"/>
          <a:r>
            <a:rPr lang="en-US" dirty="0" smtClean="0"/>
            <a:t>2</a:t>
          </a:r>
          <a:endParaRPr lang="en-US" dirty="0"/>
        </a:p>
      </dgm:t>
    </dgm:pt>
    <dgm:pt modelId="{FDAA1FC6-4FBC-2D46-8D49-879A14FF4897}" type="parTrans" cxnId="{56FA34EB-6E50-1D4D-9C4A-82977D6AB458}">
      <dgm:prSet/>
      <dgm:spPr/>
      <dgm:t>
        <a:bodyPr/>
        <a:lstStyle/>
        <a:p>
          <a:endParaRPr lang="fr-FR"/>
        </a:p>
      </dgm:t>
    </dgm:pt>
    <dgm:pt modelId="{870C4C0B-45D9-F54B-94C8-EDD9F8682946}" type="sibTrans" cxnId="{56FA34EB-6E50-1D4D-9C4A-82977D6AB458}">
      <dgm:prSet/>
      <dgm:spPr/>
      <dgm:t>
        <a:bodyPr/>
        <a:lstStyle/>
        <a:p>
          <a:endParaRPr lang="fr-FR"/>
        </a:p>
      </dgm:t>
    </dgm:pt>
    <dgm:pt modelId="{106A6993-8C07-824F-9E1F-CE85872932F7}">
      <dgm:prSet/>
      <dgm:spPr/>
      <dgm:t>
        <a:bodyPr/>
        <a:lstStyle/>
        <a:p>
          <a:r>
            <a:rPr lang="fr-FR" dirty="0" smtClean="0"/>
            <a:t>Carte d’élévation cornéenne</a:t>
          </a:r>
          <a:endParaRPr lang="fr-FR" dirty="0"/>
        </a:p>
      </dgm:t>
    </dgm:pt>
    <dgm:pt modelId="{1B536589-08D2-3B4E-9221-845766E8F055}" type="parTrans" cxnId="{3130E7A7-0162-5D45-BC8E-DC075E385A2D}">
      <dgm:prSet/>
      <dgm:spPr/>
      <dgm:t>
        <a:bodyPr/>
        <a:lstStyle/>
        <a:p>
          <a:endParaRPr lang="fr-FR"/>
        </a:p>
      </dgm:t>
    </dgm:pt>
    <dgm:pt modelId="{F3D51AB1-A0E1-FD40-B11D-6A6EC5194573}" type="sibTrans" cxnId="{3130E7A7-0162-5D45-BC8E-DC075E385A2D}">
      <dgm:prSet/>
      <dgm:spPr/>
      <dgm:t>
        <a:bodyPr/>
        <a:lstStyle/>
        <a:p>
          <a:endParaRPr lang="fr-FR"/>
        </a:p>
      </dgm:t>
    </dgm:pt>
    <dgm:pt modelId="{EF2BCAB2-31FC-AB48-9CE1-FB471117B63B}">
      <dgm:prSet/>
      <dgm:spPr/>
      <dgm:t>
        <a:bodyPr/>
        <a:lstStyle/>
        <a:p>
          <a:pPr rtl="0"/>
          <a:r>
            <a:rPr lang="en-US" dirty="0" smtClean="0"/>
            <a:t>Application et </a:t>
          </a:r>
          <a:r>
            <a:rPr lang="en-US" dirty="0" err="1" smtClean="0"/>
            <a:t>fonctionnalités</a:t>
          </a:r>
          <a:endParaRPr lang="en-US" dirty="0"/>
        </a:p>
      </dgm:t>
    </dgm:pt>
    <dgm:pt modelId="{434EC2D4-7923-6047-A3BF-8DB354C44229}" type="parTrans" cxnId="{FBA49529-93CC-5C4C-91D3-E7B4FF1D4CBA}">
      <dgm:prSet/>
      <dgm:spPr/>
      <dgm:t>
        <a:bodyPr/>
        <a:lstStyle/>
        <a:p>
          <a:endParaRPr lang="fr-FR"/>
        </a:p>
      </dgm:t>
    </dgm:pt>
    <dgm:pt modelId="{2D955A3F-0608-E048-A5A0-3263BD82FF20}" type="sibTrans" cxnId="{FBA49529-93CC-5C4C-91D3-E7B4FF1D4CBA}">
      <dgm:prSet/>
      <dgm:spPr/>
      <dgm:t>
        <a:bodyPr/>
        <a:lstStyle/>
        <a:p>
          <a:endParaRPr lang="fr-FR"/>
        </a:p>
      </dgm:t>
    </dgm:pt>
    <dgm:pt modelId="{B0A3229A-9007-284A-A2FD-91C87211F609}">
      <dgm:prSet/>
      <dgm:spPr/>
      <dgm:t>
        <a:bodyPr/>
        <a:lstStyle/>
        <a:p>
          <a:pPr rtl="0"/>
          <a:r>
            <a:rPr lang="en-US" dirty="0" smtClean="0"/>
            <a:t>Conclusion</a:t>
          </a:r>
          <a:endParaRPr lang="en-US" dirty="0"/>
        </a:p>
      </dgm:t>
    </dgm:pt>
    <dgm:pt modelId="{B5FB17E3-0526-8149-850F-CF560502159E}" type="parTrans" cxnId="{5028D296-2034-9F42-BD98-EFA38ADF6F88}">
      <dgm:prSet/>
      <dgm:spPr/>
      <dgm:t>
        <a:bodyPr/>
        <a:lstStyle/>
        <a:p>
          <a:endParaRPr lang="fr-FR"/>
        </a:p>
      </dgm:t>
    </dgm:pt>
    <dgm:pt modelId="{52BE274A-8DEA-204B-9AB8-B3D104A19746}" type="sibTrans" cxnId="{5028D296-2034-9F42-BD98-EFA38ADF6F88}">
      <dgm:prSet/>
      <dgm:spPr/>
      <dgm:t>
        <a:bodyPr/>
        <a:lstStyle/>
        <a:p>
          <a:endParaRPr lang="fr-FR"/>
        </a:p>
      </dgm:t>
    </dgm:pt>
    <dgm:pt modelId="{92B1B5AC-B1B3-EE4D-B826-6360BC6E036C}" type="pres">
      <dgm:prSet presAssocID="{BEDC9773-29A1-DE4F-9DEB-A0B08CEA8DD7}" presName="linearFlow" presStyleCnt="0">
        <dgm:presLayoutVars>
          <dgm:dir/>
          <dgm:animLvl val="lvl"/>
          <dgm:resizeHandles val="exact"/>
        </dgm:presLayoutVars>
      </dgm:prSet>
      <dgm:spPr/>
    </dgm:pt>
    <dgm:pt modelId="{22507A9D-8E5B-B249-BAA4-540C3774B8DA}" type="pres">
      <dgm:prSet presAssocID="{D1D0D490-B745-2A4F-A118-E7C4C46CFA20}" presName="composite" presStyleCnt="0"/>
      <dgm:spPr/>
    </dgm:pt>
    <dgm:pt modelId="{3F017372-E275-734F-8F96-D1D63782D2C1}" type="pres">
      <dgm:prSet presAssocID="{D1D0D490-B745-2A4F-A118-E7C4C46CFA2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C383989-5D5C-D945-BE7B-C110BB975B40}" type="pres">
      <dgm:prSet presAssocID="{D1D0D490-B745-2A4F-A118-E7C4C46CFA20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DAFCA2B-0865-7E4F-AE55-E43929905492}" type="pres">
      <dgm:prSet presAssocID="{EB3F0798-AD88-954A-A9AF-E15149ADB6E3}" presName="sp" presStyleCnt="0"/>
      <dgm:spPr/>
    </dgm:pt>
    <dgm:pt modelId="{FBD7B3EB-2D53-5F4C-912D-6DB7CB111856}" type="pres">
      <dgm:prSet presAssocID="{3029B3AD-2AFD-5742-8447-8EC48622C687}" presName="composite" presStyleCnt="0"/>
      <dgm:spPr/>
    </dgm:pt>
    <dgm:pt modelId="{38A0F011-0191-7C44-97EB-0A92433B2D47}" type="pres">
      <dgm:prSet presAssocID="{3029B3AD-2AFD-5742-8447-8EC48622C68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1327628-F80E-8949-A0D0-D8813065C42D}" type="pres">
      <dgm:prSet presAssocID="{3029B3AD-2AFD-5742-8447-8EC48622C687}" presName="descendantText" presStyleLbl="alignAcc1" presStyleIdx="1" presStyleCnt="3">
        <dgm:presLayoutVars>
          <dgm:bulletEnabled val="1"/>
        </dgm:presLayoutVars>
      </dgm:prSet>
      <dgm:spPr/>
    </dgm:pt>
    <dgm:pt modelId="{560BEA7D-19F8-B644-9A01-94CD92072231}" type="pres">
      <dgm:prSet presAssocID="{870C4C0B-45D9-F54B-94C8-EDD9F8682946}" presName="sp" presStyleCnt="0"/>
      <dgm:spPr/>
    </dgm:pt>
    <dgm:pt modelId="{96C1C0A0-401E-DA41-B850-7BC853EEC77E}" type="pres">
      <dgm:prSet presAssocID="{5859D7A1-4EF1-6141-B2EC-14A3EB11D1F6}" presName="composite" presStyleCnt="0"/>
      <dgm:spPr/>
    </dgm:pt>
    <dgm:pt modelId="{3901A4A7-8E82-8B40-B2FA-C41177D764E1}" type="pres">
      <dgm:prSet presAssocID="{5859D7A1-4EF1-6141-B2EC-14A3EB11D1F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5B8DC3E-5958-1B43-B38F-C368E72671DA}" type="pres">
      <dgm:prSet presAssocID="{5859D7A1-4EF1-6141-B2EC-14A3EB11D1F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BA49529-93CC-5C4C-91D3-E7B4FF1D4CBA}" srcId="{3029B3AD-2AFD-5742-8447-8EC48622C687}" destId="{EF2BCAB2-31FC-AB48-9CE1-FB471117B63B}" srcOrd="0" destOrd="0" parTransId="{434EC2D4-7923-6047-A3BF-8DB354C44229}" sibTransId="{2D955A3F-0608-E048-A5A0-3263BD82FF20}"/>
    <dgm:cxn modelId="{F73D3940-8B35-0343-B9CF-85FED90B4761}" type="presOf" srcId="{5859D7A1-4EF1-6141-B2EC-14A3EB11D1F6}" destId="{3901A4A7-8E82-8B40-B2FA-C41177D764E1}" srcOrd="0" destOrd="0" presId="urn:microsoft.com/office/officeart/2005/8/layout/chevron2"/>
    <dgm:cxn modelId="{E555EC61-1A03-994D-AE8E-D666A2BB25C4}" srcId="{BEDC9773-29A1-DE4F-9DEB-A0B08CEA8DD7}" destId="{D1D0D490-B745-2A4F-A118-E7C4C46CFA20}" srcOrd="0" destOrd="0" parTransId="{20ED7366-FE80-8445-A87F-02862937D411}" sibTransId="{EB3F0798-AD88-954A-A9AF-E15149ADB6E3}"/>
    <dgm:cxn modelId="{2A9E4966-3660-7045-981E-F99B7B95E90B}" type="presOf" srcId="{B0A3229A-9007-284A-A2FD-91C87211F609}" destId="{05B8DC3E-5958-1B43-B38F-C368E72671DA}" srcOrd="0" destOrd="0" presId="urn:microsoft.com/office/officeart/2005/8/layout/chevron2"/>
    <dgm:cxn modelId="{9EFC36C0-5B5F-034E-934C-DB976C9CE8D7}" type="presOf" srcId="{106A6993-8C07-824F-9E1F-CE85872932F7}" destId="{CC383989-5D5C-D945-BE7B-C110BB975B40}" srcOrd="0" destOrd="0" presId="urn:microsoft.com/office/officeart/2005/8/layout/chevron2"/>
    <dgm:cxn modelId="{5028D296-2034-9F42-BD98-EFA38ADF6F88}" srcId="{5859D7A1-4EF1-6141-B2EC-14A3EB11D1F6}" destId="{B0A3229A-9007-284A-A2FD-91C87211F609}" srcOrd="0" destOrd="0" parTransId="{B5FB17E3-0526-8149-850F-CF560502159E}" sibTransId="{52BE274A-8DEA-204B-9AB8-B3D104A19746}"/>
    <dgm:cxn modelId="{3BD8E401-726F-7548-855F-CD0B7F0B82F4}" type="presOf" srcId="{3029B3AD-2AFD-5742-8447-8EC48622C687}" destId="{38A0F011-0191-7C44-97EB-0A92433B2D47}" srcOrd="0" destOrd="0" presId="urn:microsoft.com/office/officeart/2005/8/layout/chevron2"/>
    <dgm:cxn modelId="{F3ACBE06-7D5B-4B4A-96CA-7B98E767EFDE}" type="presOf" srcId="{D1D0D490-B745-2A4F-A118-E7C4C46CFA20}" destId="{3F017372-E275-734F-8F96-D1D63782D2C1}" srcOrd="0" destOrd="0" presId="urn:microsoft.com/office/officeart/2005/8/layout/chevron2"/>
    <dgm:cxn modelId="{3130E7A7-0162-5D45-BC8E-DC075E385A2D}" srcId="{D1D0D490-B745-2A4F-A118-E7C4C46CFA20}" destId="{106A6993-8C07-824F-9E1F-CE85872932F7}" srcOrd="0" destOrd="0" parTransId="{1B536589-08D2-3B4E-9221-845766E8F055}" sibTransId="{F3D51AB1-A0E1-FD40-B11D-6A6EC5194573}"/>
    <dgm:cxn modelId="{56FA34EB-6E50-1D4D-9C4A-82977D6AB458}" srcId="{BEDC9773-29A1-DE4F-9DEB-A0B08CEA8DD7}" destId="{3029B3AD-2AFD-5742-8447-8EC48622C687}" srcOrd="1" destOrd="0" parTransId="{FDAA1FC6-4FBC-2D46-8D49-879A14FF4897}" sibTransId="{870C4C0B-45D9-F54B-94C8-EDD9F8682946}"/>
    <dgm:cxn modelId="{229D0907-19E7-3E49-BB54-22C579F0A3BC}" type="presOf" srcId="{EF2BCAB2-31FC-AB48-9CE1-FB471117B63B}" destId="{01327628-F80E-8949-A0D0-D8813065C42D}" srcOrd="0" destOrd="0" presId="urn:microsoft.com/office/officeart/2005/8/layout/chevron2"/>
    <dgm:cxn modelId="{2912EFF2-65F9-2644-BEF0-D16F61EF53AC}" type="presOf" srcId="{BEDC9773-29A1-DE4F-9DEB-A0B08CEA8DD7}" destId="{92B1B5AC-B1B3-EE4D-B826-6360BC6E036C}" srcOrd="0" destOrd="0" presId="urn:microsoft.com/office/officeart/2005/8/layout/chevron2"/>
    <dgm:cxn modelId="{B243BB93-C27D-6942-811B-FD96E5043D08}" srcId="{BEDC9773-29A1-DE4F-9DEB-A0B08CEA8DD7}" destId="{5859D7A1-4EF1-6141-B2EC-14A3EB11D1F6}" srcOrd="2" destOrd="0" parTransId="{63EBA432-8608-4A4F-A28F-9158750EB9D6}" sibTransId="{A4FA11E3-9B9B-294E-B09A-3B13FDCAAEB8}"/>
    <dgm:cxn modelId="{F305D623-2D10-464C-ABE3-36A3B0CBD4A2}" type="presParOf" srcId="{92B1B5AC-B1B3-EE4D-B826-6360BC6E036C}" destId="{22507A9D-8E5B-B249-BAA4-540C3774B8DA}" srcOrd="0" destOrd="0" presId="urn:microsoft.com/office/officeart/2005/8/layout/chevron2"/>
    <dgm:cxn modelId="{0C07AF27-579B-194A-A9F9-91FC9FCDC2C7}" type="presParOf" srcId="{22507A9D-8E5B-B249-BAA4-540C3774B8DA}" destId="{3F017372-E275-734F-8F96-D1D63782D2C1}" srcOrd="0" destOrd="0" presId="urn:microsoft.com/office/officeart/2005/8/layout/chevron2"/>
    <dgm:cxn modelId="{BECDCB5C-05C5-1543-955C-3E700B62A664}" type="presParOf" srcId="{22507A9D-8E5B-B249-BAA4-540C3774B8DA}" destId="{CC383989-5D5C-D945-BE7B-C110BB975B40}" srcOrd="1" destOrd="0" presId="urn:microsoft.com/office/officeart/2005/8/layout/chevron2"/>
    <dgm:cxn modelId="{DB9F90C7-4B07-E545-BE8E-98059F100522}" type="presParOf" srcId="{92B1B5AC-B1B3-EE4D-B826-6360BC6E036C}" destId="{4DAFCA2B-0865-7E4F-AE55-E43929905492}" srcOrd="1" destOrd="0" presId="urn:microsoft.com/office/officeart/2005/8/layout/chevron2"/>
    <dgm:cxn modelId="{721D6ECA-6982-3E49-BFEF-0E048DBCBACC}" type="presParOf" srcId="{92B1B5AC-B1B3-EE4D-B826-6360BC6E036C}" destId="{FBD7B3EB-2D53-5F4C-912D-6DB7CB111856}" srcOrd="2" destOrd="0" presId="urn:microsoft.com/office/officeart/2005/8/layout/chevron2"/>
    <dgm:cxn modelId="{332913EE-401C-FB4B-A738-C3C01EA57CBB}" type="presParOf" srcId="{FBD7B3EB-2D53-5F4C-912D-6DB7CB111856}" destId="{38A0F011-0191-7C44-97EB-0A92433B2D47}" srcOrd="0" destOrd="0" presId="urn:microsoft.com/office/officeart/2005/8/layout/chevron2"/>
    <dgm:cxn modelId="{853ED938-62DD-614D-8AB7-4A37AEC24878}" type="presParOf" srcId="{FBD7B3EB-2D53-5F4C-912D-6DB7CB111856}" destId="{01327628-F80E-8949-A0D0-D8813065C42D}" srcOrd="1" destOrd="0" presId="urn:microsoft.com/office/officeart/2005/8/layout/chevron2"/>
    <dgm:cxn modelId="{1E3E5EBF-5AFA-9348-A102-52C21EFC8189}" type="presParOf" srcId="{92B1B5AC-B1B3-EE4D-B826-6360BC6E036C}" destId="{560BEA7D-19F8-B644-9A01-94CD92072231}" srcOrd="3" destOrd="0" presId="urn:microsoft.com/office/officeart/2005/8/layout/chevron2"/>
    <dgm:cxn modelId="{4CC32E30-7BF3-3B4B-A338-5BB818ED64DC}" type="presParOf" srcId="{92B1B5AC-B1B3-EE4D-B826-6360BC6E036C}" destId="{96C1C0A0-401E-DA41-B850-7BC853EEC77E}" srcOrd="4" destOrd="0" presId="urn:microsoft.com/office/officeart/2005/8/layout/chevron2"/>
    <dgm:cxn modelId="{BD886F74-7B68-1343-BDEC-E57000126DB9}" type="presParOf" srcId="{96C1C0A0-401E-DA41-B850-7BC853EEC77E}" destId="{3901A4A7-8E82-8B40-B2FA-C41177D764E1}" srcOrd="0" destOrd="0" presId="urn:microsoft.com/office/officeart/2005/8/layout/chevron2"/>
    <dgm:cxn modelId="{F123360F-E17A-0445-9A41-0082D3AC79B2}" type="presParOf" srcId="{96C1C0A0-401E-DA41-B850-7BC853EEC77E}" destId="{05B8DC3E-5958-1B43-B38F-C368E72671DA}" srcOrd="1" destOrd="0" presId="urn:microsoft.com/office/officeart/2005/8/layout/chevron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9E4A5D-7738-3046-802D-2BD0E50C6ED9}" type="doc">
      <dgm:prSet loTypeId="urn:microsoft.com/office/officeart/2005/8/layout/radial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A599460-76BE-614C-849E-15884D576D54}">
      <dgm:prSet/>
      <dgm:spPr/>
      <dgm:t>
        <a:bodyPr/>
        <a:lstStyle/>
        <a:p>
          <a:pPr rtl="0"/>
          <a:r>
            <a:rPr lang="en-US" dirty="0" err="1" smtClean="0"/>
            <a:t>Projet</a:t>
          </a:r>
          <a:endParaRPr lang="en-US" dirty="0"/>
        </a:p>
      </dgm:t>
    </dgm:pt>
    <dgm:pt modelId="{EEFAE045-287B-3F4A-B7BD-B061900B8446}" type="parTrans" cxnId="{3318DE0B-5850-2E4E-BD03-02EEB0B8B43A}">
      <dgm:prSet/>
      <dgm:spPr/>
      <dgm:t>
        <a:bodyPr/>
        <a:lstStyle/>
        <a:p>
          <a:endParaRPr lang="fr-FR"/>
        </a:p>
      </dgm:t>
    </dgm:pt>
    <dgm:pt modelId="{D24A1B59-269A-BA40-8F85-C5CC2412B4C8}" type="sibTrans" cxnId="{3318DE0B-5850-2E4E-BD03-02EEB0B8B43A}">
      <dgm:prSet/>
      <dgm:spPr/>
      <dgm:t>
        <a:bodyPr/>
        <a:lstStyle/>
        <a:p>
          <a:endParaRPr lang="fr-FR"/>
        </a:p>
      </dgm:t>
    </dgm:pt>
    <dgm:pt modelId="{CC3120DC-BEB2-E645-9A76-F3F8F98627BB}">
      <dgm:prSet/>
      <dgm:spPr/>
      <dgm:t>
        <a:bodyPr/>
        <a:lstStyle/>
        <a:p>
          <a:pPr rtl="0"/>
          <a:r>
            <a:rPr lang="en-US" dirty="0" err="1" smtClean="0"/>
            <a:t>Biomédical</a:t>
          </a:r>
          <a:endParaRPr lang="en-US" dirty="0"/>
        </a:p>
      </dgm:t>
    </dgm:pt>
    <dgm:pt modelId="{E2269229-1221-6C4F-9DD2-1726FFB10836}" type="parTrans" cxnId="{687B6B2B-CB22-6547-8C21-193C6C4614ED}">
      <dgm:prSet/>
      <dgm:spPr/>
      <dgm:t>
        <a:bodyPr/>
        <a:lstStyle/>
        <a:p>
          <a:endParaRPr lang="fr-FR"/>
        </a:p>
      </dgm:t>
    </dgm:pt>
    <dgm:pt modelId="{599B9999-3730-344C-9FCE-9340E4A31870}" type="sibTrans" cxnId="{687B6B2B-CB22-6547-8C21-193C6C4614ED}">
      <dgm:prSet/>
      <dgm:spPr/>
      <dgm:t>
        <a:bodyPr/>
        <a:lstStyle/>
        <a:p>
          <a:endParaRPr lang="fr-FR"/>
        </a:p>
      </dgm:t>
    </dgm:pt>
    <dgm:pt modelId="{611F38C8-26E8-5049-8EAB-72C7C833DD89}">
      <dgm:prSet/>
      <dgm:spPr/>
      <dgm:t>
        <a:bodyPr/>
        <a:lstStyle/>
        <a:p>
          <a:pPr rtl="0"/>
          <a:r>
            <a:rPr lang="en-US" dirty="0" err="1" smtClean="0"/>
            <a:t>Développement</a:t>
          </a:r>
          <a:r>
            <a:rPr lang="en-US" dirty="0" smtClean="0"/>
            <a:t> mobile</a:t>
          </a:r>
          <a:endParaRPr lang="en-US" dirty="0"/>
        </a:p>
      </dgm:t>
    </dgm:pt>
    <dgm:pt modelId="{023A9F58-0851-8F45-B43E-99C95D207991}" type="parTrans" cxnId="{F6D7FCBC-9296-BA4D-B19E-70F74D82C339}">
      <dgm:prSet/>
      <dgm:spPr/>
      <dgm:t>
        <a:bodyPr/>
        <a:lstStyle/>
        <a:p>
          <a:endParaRPr lang="fr-FR"/>
        </a:p>
      </dgm:t>
    </dgm:pt>
    <dgm:pt modelId="{24A642AA-C672-D94B-A745-60A9D8CC25BE}" type="sibTrans" cxnId="{F6D7FCBC-9296-BA4D-B19E-70F74D82C339}">
      <dgm:prSet/>
      <dgm:spPr/>
      <dgm:t>
        <a:bodyPr/>
        <a:lstStyle/>
        <a:p>
          <a:endParaRPr lang="fr-FR"/>
        </a:p>
      </dgm:t>
    </dgm:pt>
    <dgm:pt modelId="{883D8239-30D7-9145-8C1E-D6FAB5836323}">
      <dgm:prSet/>
      <dgm:spPr/>
      <dgm:t>
        <a:bodyPr/>
        <a:lstStyle/>
        <a:p>
          <a:pPr rtl="0"/>
          <a:r>
            <a:rPr lang="en-US" dirty="0" err="1" smtClean="0"/>
            <a:t>Ergonomie</a:t>
          </a:r>
          <a:r>
            <a:rPr lang="en-US" dirty="0" smtClean="0"/>
            <a:t> </a:t>
          </a:r>
          <a:r>
            <a:rPr lang="en-US" dirty="0" err="1" smtClean="0"/>
            <a:t>d’interface</a:t>
          </a:r>
          <a:endParaRPr lang="en-US" dirty="0"/>
        </a:p>
      </dgm:t>
    </dgm:pt>
    <dgm:pt modelId="{D615E19F-D781-844C-B475-F0686711CDB7}" type="parTrans" cxnId="{937482E8-E150-7C4F-ADAF-E1FF8D453972}">
      <dgm:prSet/>
      <dgm:spPr/>
      <dgm:t>
        <a:bodyPr/>
        <a:lstStyle/>
        <a:p>
          <a:endParaRPr lang="fr-FR"/>
        </a:p>
      </dgm:t>
    </dgm:pt>
    <dgm:pt modelId="{FB8E1E40-396B-6545-A20E-D3D521667D3A}" type="sibTrans" cxnId="{937482E8-E150-7C4F-ADAF-E1FF8D453972}">
      <dgm:prSet/>
      <dgm:spPr/>
      <dgm:t>
        <a:bodyPr/>
        <a:lstStyle/>
        <a:p>
          <a:endParaRPr lang="fr-FR"/>
        </a:p>
      </dgm:t>
    </dgm:pt>
    <dgm:pt modelId="{008D62C1-F0CC-2548-8246-84FB751A01B5}">
      <dgm:prSet/>
      <dgm:spPr/>
      <dgm:t>
        <a:bodyPr/>
        <a:lstStyle/>
        <a:p>
          <a:pPr rtl="0"/>
          <a:r>
            <a:rPr lang="en-US" dirty="0" err="1" smtClean="0"/>
            <a:t>Modélisation</a:t>
          </a:r>
          <a:r>
            <a:rPr lang="en-US" dirty="0" smtClean="0"/>
            <a:t> 3D</a:t>
          </a:r>
          <a:endParaRPr lang="en-US" dirty="0"/>
        </a:p>
      </dgm:t>
    </dgm:pt>
    <dgm:pt modelId="{58B20FD8-98AC-9C4F-B7DF-9C8694F65AD8}" type="parTrans" cxnId="{79B2D8C6-EE4E-5B45-A129-B96B82614C1D}">
      <dgm:prSet/>
      <dgm:spPr/>
      <dgm:t>
        <a:bodyPr/>
        <a:lstStyle/>
        <a:p>
          <a:endParaRPr lang="fr-FR"/>
        </a:p>
      </dgm:t>
    </dgm:pt>
    <dgm:pt modelId="{559A24AB-C7D3-AE44-A1D4-59932F1B26EE}" type="sibTrans" cxnId="{79B2D8C6-EE4E-5B45-A129-B96B82614C1D}">
      <dgm:prSet/>
      <dgm:spPr/>
      <dgm:t>
        <a:bodyPr/>
        <a:lstStyle/>
        <a:p>
          <a:endParaRPr lang="fr-FR"/>
        </a:p>
      </dgm:t>
    </dgm:pt>
    <dgm:pt modelId="{F95189F8-89CE-1748-BF46-BAD5AE7ED164}" type="pres">
      <dgm:prSet presAssocID="{AB9E4A5D-7738-3046-802D-2BD0E50C6ED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754CFC0-C46E-7D47-B7F0-BAD83F3B99A7}" type="pres">
      <dgm:prSet presAssocID="{8A599460-76BE-614C-849E-15884D576D54}" presName="centerShape" presStyleLbl="node0" presStyleIdx="0" presStyleCnt="1"/>
      <dgm:spPr/>
      <dgm:t>
        <a:bodyPr/>
        <a:lstStyle/>
        <a:p>
          <a:endParaRPr lang="fr-FR"/>
        </a:p>
      </dgm:t>
    </dgm:pt>
    <dgm:pt modelId="{24877217-4488-AA45-9AE6-D4885F3F0905}" type="pres">
      <dgm:prSet presAssocID="{E2269229-1221-6C4F-9DD2-1726FFB10836}" presName="Name9" presStyleLbl="parChTrans1D2" presStyleIdx="0" presStyleCnt="4"/>
      <dgm:spPr/>
    </dgm:pt>
    <dgm:pt modelId="{9264EA0B-859F-3348-9B58-176193E6677E}" type="pres">
      <dgm:prSet presAssocID="{E2269229-1221-6C4F-9DD2-1726FFB10836}" presName="connTx" presStyleLbl="parChTrans1D2" presStyleIdx="0" presStyleCnt="4"/>
      <dgm:spPr/>
    </dgm:pt>
    <dgm:pt modelId="{A46A206D-A3A9-8B40-8918-B0618D554CBE}" type="pres">
      <dgm:prSet presAssocID="{CC3120DC-BEB2-E645-9A76-F3F8F98627BB}" presName="node" presStyleLbl="node1" presStyleIdx="0" presStyleCnt="4">
        <dgm:presLayoutVars>
          <dgm:bulletEnabled val="1"/>
        </dgm:presLayoutVars>
      </dgm:prSet>
      <dgm:spPr/>
    </dgm:pt>
    <dgm:pt modelId="{D6D77837-86CE-C845-83C8-EEDB54CA537C}" type="pres">
      <dgm:prSet presAssocID="{023A9F58-0851-8F45-B43E-99C95D207991}" presName="Name9" presStyleLbl="parChTrans1D2" presStyleIdx="1" presStyleCnt="4"/>
      <dgm:spPr/>
    </dgm:pt>
    <dgm:pt modelId="{E904B0FB-2F0A-C341-BEE0-BADAA43593C9}" type="pres">
      <dgm:prSet presAssocID="{023A9F58-0851-8F45-B43E-99C95D207991}" presName="connTx" presStyleLbl="parChTrans1D2" presStyleIdx="1" presStyleCnt="4"/>
      <dgm:spPr/>
    </dgm:pt>
    <dgm:pt modelId="{8626930B-8540-8D41-8C27-85B6D8815F2C}" type="pres">
      <dgm:prSet presAssocID="{611F38C8-26E8-5049-8EAB-72C7C833DD8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24BE3A4-7195-0948-BBA8-2FFE51FB6418}" type="pres">
      <dgm:prSet presAssocID="{D615E19F-D781-844C-B475-F0686711CDB7}" presName="Name9" presStyleLbl="parChTrans1D2" presStyleIdx="2" presStyleCnt="4"/>
      <dgm:spPr/>
    </dgm:pt>
    <dgm:pt modelId="{EE36B9A2-C340-784E-A147-6EA7087FA3A7}" type="pres">
      <dgm:prSet presAssocID="{D615E19F-D781-844C-B475-F0686711CDB7}" presName="connTx" presStyleLbl="parChTrans1D2" presStyleIdx="2" presStyleCnt="4"/>
      <dgm:spPr/>
    </dgm:pt>
    <dgm:pt modelId="{218AC3D3-1686-5C42-BDE2-70B5B01BDB92}" type="pres">
      <dgm:prSet presAssocID="{883D8239-30D7-9145-8C1E-D6FAB583632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D3FEF38-48DD-D146-AD76-05D776354E92}" type="pres">
      <dgm:prSet presAssocID="{58B20FD8-98AC-9C4F-B7DF-9C8694F65AD8}" presName="Name9" presStyleLbl="parChTrans1D2" presStyleIdx="3" presStyleCnt="4"/>
      <dgm:spPr/>
    </dgm:pt>
    <dgm:pt modelId="{B9FC8435-C75D-6A4E-B0C9-2354709D2435}" type="pres">
      <dgm:prSet presAssocID="{58B20FD8-98AC-9C4F-B7DF-9C8694F65AD8}" presName="connTx" presStyleLbl="parChTrans1D2" presStyleIdx="3" presStyleCnt="4"/>
      <dgm:spPr/>
    </dgm:pt>
    <dgm:pt modelId="{474F53DD-9D86-A04D-AEED-3472E5B82A05}" type="pres">
      <dgm:prSet presAssocID="{008D62C1-F0CC-2548-8246-84FB751A01B5}" presName="node" presStyleLbl="node1" presStyleIdx="3" presStyleCnt="4">
        <dgm:presLayoutVars>
          <dgm:bulletEnabled val="1"/>
        </dgm:presLayoutVars>
      </dgm:prSet>
      <dgm:spPr/>
    </dgm:pt>
  </dgm:ptLst>
  <dgm:cxnLst>
    <dgm:cxn modelId="{47F0D432-6503-8442-86FA-ADB8D5BF3409}" type="presOf" srcId="{883D8239-30D7-9145-8C1E-D6FAB5836323}" destId="{218AC3D3-1686-5C42-BDE2-70B5B01BDB92}" srcOrd="0" destOrd="0" presId="urn:microsoft.com/office/officeart/2005/8/layout/radial1"/>
    <dgm:cxn modelId="{27DA4938-8A75-9A40-9D39-0810AB265D08}" type="presOf" srcId="{58B20FD8-98AC-9C4F-B7DF-9C8694F65AD8}" destId="{3D3FEF38-48DD-D146-AD76-05D776354E92}" srcOrd="0" destOrd="0" presId="urn:microsoft.com/office/officeart/2005/8/layout/radial1"/>
    <dgm:cxn modelId="{5F869695-74AE-2944-966B-3BEB78AD547E}" type="presOf" srcId="{023A9F58-0851-8F45-B43E-99C95D207991}" destId="{D6D77837-86CE-C845-83C8-EEDB54CA537C}" srcOrd="0" destOrd="0" presId="urn:microsoft.com/office/officeart/2005/8/layout/radial1"/>
    <dgm:cxn modelId="{C0B2467D-4E40-E84E-9346-096928B4A970}" type="presOf" srcId="{D615E19F-D781-844C-B475-F0686711CDB7}" destId="{EE36B9A2-C340-784E-A147-6EA7087FA3A7}" srcOrd="1" destOrd="0" presId="urn:microsoft.com/office/officeart/2005/8/layout/radial1"/>
    <dgm:cxn modelId="{A8E3F67F-21B5-6648-8D30-0654D1369AAC}" type="presOf" srcId="{AB9E4A5D-7738-3046-802D-2BD0E50C6ED9}" destId="{F95189F8-89CE-1748-BF46-BAD5AE7ED164}" srcOrd="0" destOrd="0" presId="urn:microsoft.com/office/officeart/2005/8/layout/radial1"/>
    <dgm:cxn modelId="{EFB0918D-572E-ED4C-B8A0-E02D3EBAB993}" type="presOf" srcId="{E2269229-1221-6C4F-9DD2-1726FFB10836}" destId="{9264EA0B-859F-3348-9B58-176193E6677E}" srcOrd="1" destOrd="0" presId="urn:microsoft.com/office/officeart/2005/8/layout/radial1"/>
    <dgm:cxn modelId="{2461DB88-BD8C-0341-9EFD-A24FCA8D7CC5}" type="presOf" srcId="{8A599460-76BE-614C-849E-15884D576D54}" destId="{7754CFC0-C46E-7D47-B7F0-BAD83F3B99A7}" srcOrd="0" destOrd="0" presId="urn:microsoft.com/office/officeart/2005/8/layout/radial1"/>
    <dgm:cxn modelId="{4F541CC6-FC35-B24D-B185-BE2CCD5F15D9}" type="presOf" srcId="{E2269229-1221-6C4F-9DD2-1726FFB10836}" destId="{24877217-4488-AA45-9AE6-D4885F3F0905}" srcOrd="0" destOrd="0" presId="urn:microsoft.com/office/officeart/2005/8/layout/radial1"/>
    <dgm:cxn modelId="{2CD158F8-8471-7E45-9E39-34C6FE1A3FCC}" type="presOf" srcId="{D615E19F-D781-844C-B475-F0686711CDB7}" destId="{F24BE3A4-7195-0948-BBA8-2FFE51FB6418}" srcOrd="0" destOrd="0" presId="urn:microsoft.com/office/officeart/2005/8/layout/radial1"/>
    <dgm:cxn modelId="{F6D7FCBC-9296-BA4D-B19E-70F74D82C339}" srcId="{8A599460-76BE-614C-849E-15884D576D54}" destId="{611F38C8-26E8-5049-8EAB-72C7C833DD89}" srcOrd="1" destOrd="0" parTransId="{023A9F58-0851-8F45-B43E-99C95D207991}" sibTransId="{24A642AA-C672-D94B-A745-60A9D8CC25BE}"/>
    <dgm:cxn modelId="{B115DD11-3000-2442-8D13-C3AB0466DE1D}" type="presOf" srcId="{CC3120DC-BEB2-E645-9A76-F3F8F98627BB}" destId="{A46A206D-A3A9-8B40-8918-B0618D554CBE}" srcOrd="0" destOrd="0" presId="urn:microsoft.com/office/officeart/2005/8/layout/radial1"/>
    <dgm:cxn modelId="{99BDD97C-FB48-174E-B095-DF565BEC6614}" type="presOf" srcId="{611F38C8-26E8-5049-8EAB-72C7C833DD89}" destId="{8626930B-8540-8D41-8C27-85B6D8815F2C}" srcOrd="0" destOrd="0" presId="urn:microsoft.com/office/officeart/2005/8/layout/radial1"/>
    <dgm:cxn modelId="{A9E715AA-9ECA-184C-A35F-CD5E42C6CDC5}" type="presOf" srcId="{58B20FD8-98AC-9C4F-B7DF-9C8694F65AD8}" destId="{B9FC8435-C75D-6A4E-B0C9-2354709D2435}" srcOrd="1" destOrd="0" presId="urn:microsoft.com/office/officeart/2005/8/layout/radial1"/>
    <dgm:cxn modelId="{937482E8-E150-7C4F-ADAF-E1FF8D453972}" srcId="{8A599460-76BE-614C-849E-15884D576D54}" destId="{883D8239-30D7-9145-8C1E-D6FAB5836323}" srcOrd="2" destOrd="0" parTransId="{D615E19F-D781-844C-B475-F0686711CDB7}" sibTransId="{FB8E1E40-396B-6545-A20E-D3D521667D3A}"/>
    <dgm:cxn modelId="{687B6B2B-CB22-6547-8C21-193C6C4614ED}" srcId="{8A599460-76BE-614C-849E-15884D576D54}" destId="{CC3120DC-BEB2-E645-9A76-F3F8F98627BB}" srcOrd="0" destOrd="0" parTransId="{E2269229-1221-6C4F-9DD2-1726FFB10836}" sibTransId="{599B9999-3730-344C-9FCE-9340E4A31870}"/>
    <dgm:cxn modelId="{39326698-41C5-C748-9093-F6BBCF16CFC9}" type="presOf" srcId="{023A9F58-0851-8F45-B43E-99C95D207991}" destId="{E904B0FB-2F0A-C341-BEE0-BADAA43593C9}" srcOrd="1" destOrd="0" presId="urn:microsoft.com/office/officeart/2005/8/layout/radial1"/>
    <dgm:cxn modelId="{3318DE0B-5850-2E4E-BD03-02EEB0B8B43A}" srcId="{AB9E4A5D-7738-3046-802D-2BD0E50C6ED9}" destId="{8A599460-76BE-614C-849E-15884D576D54}" srcOrd="0" destOrd="0" parTransId="{EEFAE045-287B-3F4A-B7BD-B061900B8446}" sibTransId="{D24A1B59-269A-BA40-8F85-C5CC2412B4C8}"/>
    <dgm:cxn modelId="{79B2D8C6-EE4E-5B45-A129-B96B82614C1D}" srcId="{8A599460-76BE-614C-849E-15884D576D54}" destId="{008D62C1-F0CC-2548-8246-84FB751A01B5}" srcOrd="3" destOrd="0" parTransId="{58B20FD8-98AC-9C4F-B7DF-9C8694F65AD8}" sibTransId="{559A24AB-C7D3-AE44-A1D4-59932F1B26EE}"/>
    <dgm:cxn modelId="{8FE48A38-0E87-9943-9778-9898FF2A6B83}" type="presOf" srcId="{008D62C1-F0CC-2548-8246-84FB751A01B5}" destId="{474F53DD-9D86-A04D-AEED-3472E5B82A05}" srcOrd="0" destOrd="0" presId="urn:microsoft.com/office/officeart/2005/8/layout/radial1"/>
    <dgm:cxn modelId="{8B2A1344-6E99-FF45-91DE-FF4CCE83EEE3}" type="presParOf" srcId="{F95189F8-89CE-1748-BF46-BAD5AE7ED164}" destId="{7754CFC0-C46E-7D47-B7F0-BAD83F3B99A7}" srcOrd="0" destOrd="0" presId="urn:microsoft.com/office/officeart/2005/8/layout/radial1"/>
    <dgm:cxn modelId="{F45A13E5-248C-AB4E-8F17-9013D2EE7993}" type="presParOf" srcId="{F95189F8-89CE-1748-BF46-BAD5AE7ED164}" destId="{24877217-4488-AA45-9AE6-D4885F3F0905}" srcOrd="1" destOrd="0" presId="urn:microsoft.com/office/officeart/2005/8/layout/radial1"/>
    <dgm:cxn modelId="{82EA8AFD-ACCF-994C-A3BC-2BF49FB24DF8}" type="presParOf" srcId="{24877217-4488-AA45-9AE6-D4885F3F0905}" destId="{9264EA0B-859F-3348-9B58-176193E6677E}" srcOrd="0" destOrd="0" presId="urn:microsoft.com/office/officeart/2005/8/layout/radial1"/>
    <dgm:cxn modelId="{DD2C1DDA-26A0-374B-B8BF-273624C1CF04}" type="presParOf" srcId="{F95189F8-89CE-1748-BF46-BAD5AE7ED164}" destId="{A46A206D-A3A9-8B40-8918-B0618D554CBE}" srcOrd="2" destOrd="0" presId="urn:microsoft.com/office/officeart/2005/8/layout/radial1"/>
    <dgm:cxn modelId="{E2048770-795C-054C-A0BC-502B187BC563}" type="presParOf" srcId="{F95189F8-89CE-1748-BF46-BAD5AE7ED164}" destId="{D6D77837-86CE-C845-83C8-EEDB54CA537C}" srcOrd="3" destOrd="0" presId="urn:microsoft.com/office/officeart/2005/8/layout/radial1"/>
    <dgm:cxn modelId="{9DF81D82-B8EB-9E48-A9D0-C6FAEB88BDE1}" type="presParOf" srcId="{D6D77837-86CE-C845-83C8-EEDB54CA537C}" destId="{E904B0FB-2F0A-C341-BEE0-BADAA43593C9}" srcOrd="0" destOrd="0" presId="urn:microsoft.com/office/officeart/2005/8/layout/radial1"/>
    <dgm:cxn modelId="{719CFF64-8F9A-CE40-8288-83F2DD798572}" type="presParOf" srcId="{F95189F8-89CE-1748-BF46-BAD5AE7ED164}" destId="{8626930B-8540-8D41-8C27-85B6D8815F2C}" srcOrd="4" destOrd="0" presId="urn:microsoft.com/office/officeart/2005/8/layout/radial1"/>
    <dgm:cxn modelId="{6372249F-3BAB-F642-AAAC-BCC85ED449BF}" type="presParOf" srcId="{F95189F8-89CE-1748-BF46-BAD5AE7ED164}" destId="{F24BE3A4-7195-0948-BBA8-2FFE51FB6418}" srcOrd="5" destOrd="0" presId="urn:microsoft.com/office/officeart/2005/8/layout/radial1"/>
    <dgm:cxn modelId="{5CDD5B75-8530-DD49-943A-F246238E1947}" type="presParOf" srcId="{F24BE3A4-7195-0948-BBA8-2FFE51FB6418}" destId="{EE36B9A2-C340-784E-A147-6EA7087FA3A7}" srcOrd="0" destOrd="0" presId="urn:microsoft.com/office/officeart/2005/8/layout/radial1"/>
    <dgm:cxn modelId="{B841AFDE-7FC4-A248-8904-B6827E69CBC2}" type="presParOf" srcId="{F95189F8-89CE-1748-BF46-BAD5AE7ED164}" destId="{218AC3D3-1686-5C42-BDE2-70B5B01BDB92}" srcOrd="6" destOrd="0" presId="urn:microsoft.com/office/officeart/2005/8/layout/radial1"/>
    <dgm:cxn modelId="{4006163E-E651-DC41-823A-0DCABE98639C}" type="presParOf" srcId="{F95189F8-89CE-1748-BF46-BAD5AE7ED164}" destId="{3D3FEF38-48DD-D146-AD76-05D776354E92}" srcOrd="7" destOrd="0" presId="urn:microsoft.com/office/officeart/2005/8/layout/radial1"/>
    <dgm:cxn modelId="{61E5AA05-DA32-A041-BF65-CE84598CC6E8}" type="presParOf" srcId="{3D3FEF38-48DD-D146-AD76-05D776354E92}" destId="{B9FC8435-C75D-6A4E-B0C9-2354709D2435}" srcOrd="0" destOrd="0" presId="urn:microsoft.com/office/officeart/2005/8/layout/radial1"/>
    <dgm:cxn modelId="{3047F823-EEAA-3947-B6D4-09BB13C98186}" type="presParOf" srcId="{F95189F8-89CE-1748-BF46-BAD5AE7ED164}" destId="{474F53DD-9D86-A04D-AEED-3472E5B82A05}" srcOrd="8" destOrd="0" presId="urn:microsoft.com/office/officeart/2005/8/layout/radial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A4578-4B10-2C40-B4B4-F2E30C46DCE8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9A294-43A9-0143-82B3-9F6CC04FC6D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 </a:t>
            </a:r>
            <a:r>
              <a:rPr lang="en-US" dirty="0" err="1" smtClean="0"/>
              <a:t>cornée</a:t>
            </a:r>
            <a:r>
              <a:rPr lang="en-US" dirty="0" smtClean="0"/>
              <a:t> </a:t>
            </a:r>
            <a:r>
              <a:rPr lang="en-US" dirty="0" err="1" smtClean="0"/>
              <a:t>possède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courbure</a:t>
            </a:r>
            <a:r>
              <a:rPr lang="en-US" dirty="0" smtClean="0"/>
              <a:t> plus </a:t>
            </a:r>
            <a:r>
              <a:rPr lang="en-US" dirty="0" err="1" smtClean="0"/>
              <a:t>importante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celle</a:t>
            </a:r>
            <a:r>
              <a:rPr lang="en-US" dirty="0" smtClean="0"/>
              <a:t> du </a:t>
            </a:r>
            <a:r>
              <a:rPr lang="en-US" dirty="0" err="1" smtClean="0"/>
              <a:t>cristallin</a:t>
            </a:r>
            <a:r>
              <a:rPr lang="en-US" dirty="0" smtClean="0"/>
              <a:t> (non </a:t>
            </a:r>
            <a:r>
              <a:rPr lang="en-US" dirty="0" err="1" smtClean="0"/>
              <a:t>accomodé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Elle </a:t>
            </a:r>
            <a:r>
              <a:rPr lang="en-US" dirty="0" err="1" smtClean="0"/>
              <a:t>est</a:t>
            </a:r>
            <a:r>
              <a:rPr lang="en-US" baseline="0" dirty="0" smtClean="0"/>
              <a:t> au contact de </a:t>
            </a:r>
            <a:r>
              <a:rPr lang="en-US" baseline="0" dirty="0" err="1" smtClean="0"/>
              <a:t>l’environnement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elle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donc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plus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différence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d’indice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réfraction</a:t>
            </a:r>
            <a:r>
              <a:rPr lang="en-US" baseline="0" dirty="0" smtClean="0"/>
              <a:t> aux </a:t>
            </a:r>
            <a:r>
              <a:rPr lang="en-US" baseline="0" dirty="0" err="1" smtClean="0"/>
              <a:t>rayons</a:t>
            </a:r>
            <a:r>
              <a:rPr lang="en-US" baseline="0" dirty="0" smtClean="0"/>
              <a:t> incidents</a:t>
            </a:r>
          </a:p>
          <a:p>
            <a:r>
              <a:rPr lang="en-US" baseline="0" dirty="0" err="1" smtClean="0"/>
              <a:t>Transparente</a:t>
            </a:r>
            <a:r>
              <a:rPr lang="en-US" baseline="0" dirty="0" smtClean="0"/>
              <a:t> (non </a:t>
            </a:r>
            <a:r>
              <a:rPr lang="en-US" baseline="0" dirty="0" err="1" smtClean="0"/>
              <a:t>innervée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Elle se </a:t>
            </a:r>
            <a:r>
              <a:rPr lang="en-US" baseline="0" dirty="0" err="1" smtClean="0"/>
              <a:t>rapproche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hémisphère</a:t>
            </a:r>
            <a:r>
              <a:rPr lang="en-US" baseline="0" dirty="0" smtClean="0"/>
              <a:t>, avec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surface </a:t>
            </a:r>
            <a:r>
              <a:rPr lang="en-US" baseline="0" dirty="0" err="1" smtClean="0"/>
              <a:t>très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lisse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Donc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seulement</a:t>
            </a:r>
            <a:r>
              <a:rPr lang="en-US" baseline="0" dirty="0" smtClean="0"/>
              <a:t> 4% de la </a:t>
            </a:r>
            <a:r>
              <a:rPr lang="en-US" baseline="0" dirty="0" err="1" smtClean="0"/>
              <a:t>lumière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incidente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réfléchie</a:t>
            </a:r>
            <a:r>
              <a:rPr lang="en-US" baseline="0" dirty="0" smtClean="0"/>
              <a:t>.</a:t>
            </a:r>
          </a:p>
          <a:p>
            <a:r>
              <a:rPr lang="en-US" dirty="0" err="1" smtClean="0"/>
              <a:t>Cette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propriété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avantageuse</a:t>
            </a:r>
            <a:r>
              <a:rPr lang="en-US" baseline="0" dirty="0" smtClean="0"/>
              <a:t> pour les </a:t>
            </a:r>
            <a:r>
              <a:rPr lang="en-US" baseline="0" dirty="0" err="1" smtClean="0"/>
              <a:t>examens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topographie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cornéenne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9A294-43A9-0143-82B3-9F6CC04FC6D9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Mesure</a:t>
            </a:r>
            <a:r>
              <a:rPr lang="en-US" dirty="0" smtClean="0"/>
              <a:t> </a:t>
            </a:r>
            <a:r>
              <a:rPr lang="en-US" dirty="0" err="1" smtClean="0"/>
              <a:t>l’élévation</a:t>
            </a:r>
            <a:r>
              <a:rPr lang="en-US" dirty="0" smtClean="0"/>
              <a:t> des surfaces </a:t>
            </a:r>
            <a:r>
              <a:rPr lang="en-US" dirty="0" err="1" smtClean="0"/>
              <a:t>cornéennes</a:t>
            </a:r>
            <a:r>
              <a:rPr lang="en-US" dirty="0" smtClean="0"/>
              <a:t> </a:t>
            </a:r>
            <a:r>
              <a:rPr lang="en-US" dirty="0" err="1" smtClean="0"/>
              <a:t>antérieure</a:t>
            </a:r>
            <a:r>
              <a:rPr lang="en-US" dirty="0" smtClean="0"/>
              <a:t> et </a:t>
            </a:r>
            <a:r>
              <a:rPr lang="en-US" dirty="0" err="1" smtClean="0"/>
              <a:t>postérieure</a:t>
            </a:r>
            <a:r>
              <a:rPr lang="en-US" dirty="0" smtClean="0"/>
              <a:t> avec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marge</a:t>
            </a:r>
            <a:r>
              <a:rPr lang="en-US" dirty="0" smtClean="0"/>
              <a:t> </a:t>
            </a:r>
            <a:r>
              <a:rPr lang="en-US" dirty="0" err="1" smtClean="0"/>
              <a:t>d’erreur</a:t>
            </a:r>
            <a:r>
              <a:rPr lang="en-US" dirty="0" smtClean="0"/>
              <a:t> de </a:t>
            </a:r>
            <a:r>
              <a:rPr lang="en-US" dirty="0" err="1" smtClean="0"/>
              <a:t>l’ordre</a:t>
            </a:r>
            <a:r>
              <a:rPr lang="en-US" dirty="0" smtClean="0"/>
              <a:t> du micron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9A294-43A9-0143-82B3-9F6CC04FC6D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Sphère</a:t>
            </a:r>
            <a:r>
              <a:rPr lang="en-US" dirty="0" smtClean="0"/>
              <a:t>, surface de </a:t>
            </a:r>
            <a:r>
              <a:rPr lang="en-US" dirty="0" err="1" smtClean="0"/>
              <a:t>référence</a:t>
            </a:r>
            <a:r>
              <a:rPr lang="en-US" dirty="0" smtClean="0"/>
              <a:t> qui </a:t>
            </a:r>
            <a:r>
              <a:rPr lang="en-US" dirty="0" err="1" smtClean="0"/>
              <a:t>épouse</a:t>
            </a:r>
            <a:r>
              <a:rPr lang="en-US" dirty="0" smtClean="0"/>
              <a:t> au </a:t>
            </a:r>
            <a:r>
              <a:rPr lang="en-US" dirty="0" err="1" smtClean="0"/>
              <a:t>mieux</a:t>
            </a:r>
            <a:r>
              <a:rPr lang="en-US" dirty="0" smtClean="0"/>
              <a:t> le </a:t>
            </a:r>
            <a:r>
              <a:rPr lang="en-US" dirty="0" err="1" smtClean="0"/>
              <a:t>profil</a:t>
            </a:r>
            <a:r>
              <a:rPr lang="en-US" dirty="0" smtClean="0"/>
              <a:t> global de la surface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cornéenne</a:t>
            </a:r>
            <a:r>
              <a:rPr lang="en-US" baseline="0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9A294-43A9-0143-82B3-9F6CC04FC6D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 </a:t>
            </a:r>
            <a:r>
              <a:rPr lang="en-US" dirty="0" err="1" smtClean="0"/>
              <a:t>couleur</a:t>
            </a:r>
            <a:r>
              <a:rPr lang="en-US" dirty="0" smtClean="0"/>
              <a:t> des </a:t>
            </a:r>
            <a:r>
              <a:rPr lang="en-US" dirty="0" err="1" smtClean="0"/>
              <a:t>boutons</a:t>
            </a:r>
            <a:r>
              <a:rPr lang="en-US" dirty="0" smtClean="0"/>
              <a:t> </a:t>
            </a:r>
            <a:r>
              <a:rPr lang="en-US" dirty="0" err="1" smtClean="0"/>
              <a:t>n’appara</a:t>
            </a:r>
            <a:r>
              <a:rPr lang="en-US" dirty="0" err="1" smtClean="0"/>
              <a:t>ît</a:t>
            </a:r>
            <a:r>
              <a:rPr lang="en-US" dirty="0" smtClean="0"/>
              <a:t> pas</a:t>
            </a:r>
          </a:p>
          <a:p>
            <a:r>
              <a:rPr lang="en-US" dirty="0" err="1" smtClean="0"/>
              <a:t>Aucun</a:t>
            </a:r>
            <a:r>
              <a:rPr lang="en-US" dirty="0" smtClean="0"/>
              <a:t> contour </a:t>
            </a:r>
            <a:r>
              <a:rPr lang="en-US" dirty="0" err="1" smtClean="0"/>
              <a:t>permettant</a:t>
            </a:r>
            <a:r>
              <a:rPr lang="en-US" dirty="0" smtClean="0"/>
              <a:t> </a:t>
            </a:r>
            <a:r>
              <a:rPr lang="en-US" dirty="0" err="1" smtClean="0"/>
              <a:t>d’individualiser</a:t>
            </a:r>
            <a:r>
              <a:rPr lang="en-US" dirty="0" smtClean="0"/>
              <a:t> les </a:t>
            </a:r>
            <a:r>
              <a:rPr lang="en-US" dirty="0" err="1" smtClean="0"/>
              <a:t>boutons</a:t>
            </a:r>
            <a:endParaRPr lang="en-US" dirty="0" smtClean="0"/>
          </a:p>
          <a:p>
            <a:r>
              <a:rPr lang="en-US" dirty="0" smtClean="0"/>
              <a:t>Pas de feedback </a:t>
            </a:r>
            <a:r>
              <a:rPr lang="en-US" dirty="0" err="1" smtClean="0"/>
              <a:t>visuel</a:t>
            </a:r>
            <a:r>
              <a:rPr lang="en-US" dirty="0" smtClean="0"/>
              <a:t> </a:t>
            </a:r>
            <a:r>
              <a:rPr lang="en-US" dirty="0" err="1" smtClean="0"/>
              <a:t>signalant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l’utilisateur</a:t>
            </a:r>
            <a:r>
              <a:rPr lang="en-US" dirty="0" smtClean="0"/>
              <a:t> </a:t>
            </a:r>
            <a:r>
              <a:rPr lang="en-US" dirty="0" err="1" smtClean="0"/>
              <a:t>s’il</a:t>
            </a:r>
            <a:r>
              <a:rPr lang="en-US" dirty="0" smtClean="0"/>
              <a:t> a </a:t>
            </a:r>
            <a:r>
              <a:rPr lang="en-US" dirty="0" err="1" smtClean="0"/>
              <a:t>bien</a:t>
            </a:r>
            <a:r>
              <a:rPr lang="en-US" dirty="0" smtClean="0"/>
              <a:t> </a:t>
            </a:r>
            <a:r>
              <a:rPr lang="en-US" dirty="0" err="1" smtClean="0"/>
              <a:t>appuyé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9A294-43A9-0143-82B3-9F6CC04FC6D9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3E87B30-E744-D344-8059-071DB7AC00AE}" type="datetimeFigureOut">
              <a:rPr lang="fr-FR" smtClean="0"/>
              <a:t>18/09/14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2B0737DF-AEF9-3B49-A2BE-8181BCFC0AA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  <p:sldLayoutId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Développement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application mobile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</a:t>
            </a:r>
            <a:r>
              <a:rPr lang="en-US" dirty="0" err="1" smtClean="0"/>
              <a:t>scientifique</a:t>
            </a:r>
            <a:r>
              <a:rPr lang="en-US" dirty="0" smtClean="0"/>
              <a:t> de </a:t>
            </a:r>
            <a:r>
              <a:rPr lang="en-US" dirty="0" err="1" smtClean="0"/>
              <a:t>cornées</a:t>
            </a:r>
            <a:endParaRPr lang="en-US" dirty="0"/>
          </a:p>
        </p:txBody>
      </p:sp>
      <p:pic>
        <p:nvPicPr>
          <p:cNvPr id="4" name="Image 3" descr="logo_sciences_rv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76200"/>
            <a:ext cx="3568700" cy="1109541"/>
          </a:xfrm>
          <a:prstGeom prst="rect">
            <a:avLst/>
          </a:prstGeom>
        </p:spPr>
      </p:pic>
      <p:pic>
        <p:nvPicPr>
          <p:cNvPr id="5" name="Image 4" descr="ud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2624665" cy="118574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62000" y="51054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 </a:t>
            </a:r>
            <a:r>
              <a:rPr lang="en-US" dirty="0" err="1" smtClean="0"/>
              <a:t>Complémentaire</a:t>
            </a:r>
            <a:r>
              <a:rPr lang="en-US" dirty="0" smtClean="0"/>
              <a:t> CCI								2013-2104</a:t>
            </a:r>
          </a:p>
          <a:p>
            <a:r>
              <a:rPr lang="en-US" dirty="0" smtClean="0"/>
              <a:t>J.L. MARI, J. MEUNIER et A. POLETTE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Surfaces </a:t>
            </a:r>
            <a:r>
              <a:rPr lang="en-US" dirty="0" err="1" smtClean="0"/>
              <a:t>cornéennes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Déformation</a:t>
            </a: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286000"/>
            <a:ext cx="2025015" cy="180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4905" y="2298700"/>
            <a:ext cx="2030095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2315845"/>
            <a:ext cx="2030095" cy="1773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752793" y="4114800"/>
            <a:ext cx="7838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/>
              <a:t>Ces photos montrent la déformation de la surface antérieure de la cornée. A gauche la surface apparaît non déformée. Au milieu, la surface est déformée à 50% du facteur maximal de déformation. Et à droite, la surface est déformée à son maximum.</a:t>
            </a:r>
          </a:p>
          <a:p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549276" y="5486400"/>
            <a:ext cx="8042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Défomation</a:t>
            </a:r>
            <a:r>
              <a:rPr lang="en-US" dirty="0" smtClean="0"/>
              <a:t> </a:t>
            </a:r>
            <a:r>
              <a:rPr lang="en-US" dirty="0" err="1" smtClean="0"/>
              <a:t>réalisée</a:t>
            </a:r>
            <a:r>
              <a:rPr lang="en-US" dirty="0" smtClean="0"/>
              <a:t> par rapport </a:t>
            </a:r>
            <a:r>
              <a:rPr lang="en-US" dirty="0" err="1" smtClean="0"/>
              <a:t>à</a:t>
            </a:r>
            <a:r>
              <a:rPr lang="en-US" dirty="0" smtClean="0"/>
              <a:t> la </a:t>
            </a:r>
            <a:r>
              <a:rPr lang="en-US" dirty="0" err="1" smtClean="0"/>
              <a:t>meilleure</a:t>
            </a:r>
            <a:r>
              <a:rPr lang="en-US" dirty="0" smtClean="0"/>
              <a:t> </a:t>
            </a:r>
            <a:r>
              <a:rPr lang="en-US" dirty="0" err="1" smtClean="0"/>
              <a:t>sphère</a:t>
            </a:r>
            <a:r>
              <a:rPr lang="en-US" dirty="0" smtClean="0"/>
              <a:t> </a:t>
            </a:r>
            <a:r>
              <a:rPr lang="en-US" dirty="0" err="1" smtClean="0"/>
              <a:t>correspondante</a:t>
            </a:r>
            <a:endParaRPr lang="en-US" dirty="0" smtClean="0"/>
          </a:p>
          <a:p>
            <a:pPr algn="just">
              <a:buFont typeface="Arial"/>
              <a:buChar char="•"/>
            </a:pPr>
            <a:r>
              <a:rPr lang="en-US" dirty="0"/>
              <a:t> </a:t>
            </a:r>
            <a:r>
              <a:rPr lang="en-US" dirty="0" err="1" smtClean="0"/>
              <a:t>Visualisation</a:t>
            </a:r>
            <a:r>
              <a:rPr lang="en-US" dirty="0" smtClean="0"/>
              <a:t> physique de </a:t>
            </a:r>
            <a:r>
              <a:rPr lang="en-US" dirty="0" err="1" smtClean="0"/>
              <a:t>l’élévation</a:t>
            </a:r>
            <a:r>
              <a:rPr lang="en-US" dirty="0" smtClean="0"/>
              <a:t> </a:t>
            </a:r>
            <a:r>
              <a:rPr lang="en-US" dirty="0" err="1" smtClean="0"/>
              <a:t>existante</a:t>
            </a:r>
            <a:r>
              <a:rPr lang="en-US" dirty="0" smtClean="0"/>
              <a:t> entre la surface </a:t>
            </a:r>
            <a:r>
              <a:rPr lang="en-US" dirty="0" err="1" smtClean="0"/>
              <a:t>cornéenne</a:t>
            </a:r>
            <a:r>
              <a:rPr lang="en-US" dirty="0" smtClean="0"/>
              <a:t> et la </a:t>
            </a:r>
            <a:r>
              <a:rPr lang="en-US" dirty="0" err="1" smtClean="0"/>
              <a:t>meilleure</a:t>
            </a:r>
            <a:r>
              <a:rPr lang="en-US" dirty="0" smtClean="0"/>
              <a:t> </a:t>
            </a:r>
            <a:r>
              <a:rPr lang="en-US" dirty="0" err="1" smtClean="0"/>
              <a:t>sphère</a:t>
            </a:r>
            <a:r>
              <a:rPr lang="en-US" dirty="0" smtClean="0"/>
              <a:t> </a:t>
            </a:r>
            <a:r>
              <a:rPr lang="en-US" dirty="0" err="1" smtClean="0"/>
              <a:t>correspondante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Surfaces </a:t>
            </a:r>
            <a:r>
              <a:rPr lang="en-US" dirty="0" err="1" smtClean="0"/>
              <a:t>cornéennes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Coloration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362200"/>
            <a:ext cx="2122170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358390"/>
            <a:ext cx="2487295" cy="2061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381000" y="3011269"/>
            <a:ext cx="166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 distribution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162800" y="3212068"/>
            <a:ext cx="166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 </a:t>
            </a:r>
            <a:r>
              <a:rPr lang="en-US" dirty="0" err="1" smtClean="0"/>
              <a:t>lissage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549275" y="5221069"/>
            <a:ext cx="804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Coloration par distribution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>
                <a:latin typeface="Wingdings"/>
                <a:ea typeface="Wingdings"/>
                <a:cs typeface="Wingdings"/>
              </a:rPr>
              <a:t> </a:t>
            </a:r>
            <a:r>
              <a:rPr lang="en-US" dirty="0" err="1" smtClean="0">
                <a:latin typeface="News Gothic MT"/>
                <a:ea typeface="Wingdings"/>
                <a:cs typeface="Wingdings"/>
              </a:rPr>
              <a:t>mise</a:t>
            </a:r>
            <a:r>
              <a:rPr lang="en-US" dirty="0" smtClean="0">
                <a:latin typeface="News Gothic MT"/>
                <a:ea typeface="Wingdings"/>
                <a:cs typeface="Wingdings"/>
              </a:rPr>
              <a:t> en </a:t>
            </a:r>
            <a:r>
              <a:rPr lang="en-US" dirty="0" err="1" smtClean="0">
                <a:latin typeface="News Gothic MT"/>
                <a:ea typeface="Wingdings"/>
                <a:cs typeface="Wingdings"/>
              </a:rPr>
              <a:t>évidence</a:t>
            </a:r>
            <a:r>
              <a:rPr lang="en-US" dirty="0" smtClean="0">
                <a:latin typeface="News Gothic MT"/>
                <a:ea typeface="Wingdings"/>
                <a:cs typeface="Wingdings"/>
              </a:rPr>
              <a:t> par zone</a:t>
            </a:r>
          </a:p>
          <a:p>
            <a:pPr>
              <a:buFont typeface="Arial"/>
              <a:buChar char="•"/>
            </a:pPr>
            <a:r>
              <a:rPr lang="en-US" dirty="0" smtClean="0">
                <a:latin typeface="News Gothic MT"/>
                <a:ea typeface="Wingdings"/>
                <a:cs typeface="Wingdings"/>
              </a:rPr>
              <a:t> Coloration par </a:t>
            </a:r>
            <a:r>
              <a:rPr lang="en-US" dirty="0" err="1" smtClean="0">
                <a:latin typeface="News Gothic MT"/>
                <a:ea typeface="Wingdings"/>
                <a:cs typeface="Wingdings"/>
              </a:rPr>
              <a:t>lissage</a:t>
            </a:r>
            <a:r>
              <a:rPr lang="en-US" dirty="0" smtClean="0">
                <a:latin typeface="News Gothic MT"/>
                <a:ea typeface="Wingdings"/>
                <a:cs typeface="Wingdings"/>
              </a:rPr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>
                <a:latin typeface="Wingdings"/>
                <a:ea typeface="Wingdings"/>
                <a:cs typeface="Wingdings"/>
              </a:rPr>
              <a:t> </a:t>
            </a:r>
            <a:r>
              <a:rPr lang="en-US" dirty="0" err="1">
                <a:ea typeface="Wingdings"/>
                <a:cs typeface="Wingdings"/>
              </a:rPr>
              <a:t>mise</a:t>
            </a:r>
            <a:r>
              <a:rPr lang="en-US" dirty="0">
                <a:ea typeface="Wingdings"/>
                <a:cs typeface="Wingdings"/>
              </a:rPr>
              <a:t> en</a:t>
            </a:r>
            <a:r>
              <a:rPr lang="en-US" dirty="0" smtClean="0">
                <a:ea typeface="Wingdings"/>
                <a:cs typeface="Wingdings"/>
              </a:rPr>
              <a:t> relief des </a:t>
            </a:r>
            <a:r>
              <a:rPr lang="en-US" dirty="0" err="1" smtClean="0">
                <a:ea typeface="Wingdings"/>
                <a:cs typeface="Wingdings"/>
              </a:rPr>
              <a:t>différences</a:t>
            </a:r>
            <a:r>
              <a:rPr lang="en-US" dirty="0" smtClean="0">
                <a:ea typeface="Wingdings"/>
                <a:cs typeface="Wingdings"/>
              </a:rPr>
              <a:t> locales</a:t>
            </a:r>
            <a:r>
              <a:rPr lang="en-US" dirty="0" smtClean="0">
                <a:latin typeface="Wingdings"/>
                <a:ea typeface="Wingdings"/>
                <a:cs typeface="Wingdings"/>
              </a:rPr>
              <a:t> </a:t>
            </a:r>
            <a:r>
              <a:rPr lang="en-US" dirty="0" smtClean="0">
                <a:latin typeface="News Gothic MT"/>
                <a:ea typeface="Wingdings"/>
                <a:cs typeface="Wingdings"/>
              </a:rPr>
              <a:t>  </a:t>
            </a:r>
            <a:r>
              <a:rPr lang="en-US" dirty="0" smtClean="0">
                <a:latin typeface="Times New Roman"/>
                <a:ea typeface="Wingdings"/>
                <a:cs typeface="Wingdings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Pachimétrie</a:t>
            </a:r>
            <a:endParaRPr lang="en-US" dirty="0"/>
          </a:p>
        </p:txBody>
      </p:sp>
      <p:pic>
        <p:nvPicPr>
          <p:cNvPr id="4" name="Image 3" descr=":images:IMG_0915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2133600"/>
            <a:ext cx="4267200" cy="2971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549276" y="1444532"/>
            <a:ext cx="804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Représentation</a:t>
            </a:r>
            <a:r>
              <a:rPr lang="en-US" dirty="0" smtClean="0"/>
              <a:t> de la distance entre les surfaces </a:t>
            </a:r>
            <a:r>
              <a:rPr lang="en-US" dirty="0" err="1" smtClean="0"/>
              <a:t>antérieures</a:t>
            </a:r>
            <a:r>
              <a:rPr lang="en-US" dirty="0" smtClean="0"/>
              <a:t> et </a:t>
            </a:r>
            <a:r>
              <a:rPr lang="en-US" dirty="0" err="1" smtClean="0"/>
              <a:t>postérieures</a:t>
            </a:r>
            <a:r>
              <a:rPr lang="en-US" dirty="0" smtClean="0"/>
              <a:t> de la </a:t>
            </a:r>
            <a:r>
              <a:rPr lang="en-US" dirty="0" err="1" smtClean="0"/>
              <a:t>cornée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219200" y="5486400"/>
            <a:ext cx="737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son diagnostic utile pour </a:t>
            </a:r>
            <a:r>
              <a:rPr lang="en-US" dirty="0" err="1" smtClean="0"/>
              <a:t>envisager</a:t>
            </a:r>
            <a:r>
              <a:rPr lang="en-US" dirty="0" smtClean="0"/>
              <a:t> de la </a:t>
            </a:r>
            <a:r>
              <a:rPr lang="en-US" dirty="0" err="1" smtClean="0"/>
              <a:t>chirurgie</a:t>
            </a:r>
            <a:r>
              <a:rPr lang="en-US" dirty="0" smtClean="0"/>
              <a:t> </a:t>
            </a:r>
            <a:r>
              <a:rPr lang="en-US" dirty="0" err="1" smtClean="0"/>
              <a:t>réfractive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Carte </a:t>
            </a:r>
            <a:r>
              <a:rPr lang="en-US" dirty="0" err="1" smtClean="0"/>
              <a:t>d’élévation</a:t>
            </a:r>
            <a:r>
              <a:rPr lang="en-US" dirty="0" smtClean="0"/>
              <a:t> + </a:t>
            </a:r>
            <a:r>
              <a:rPr lang="en-US" dirty="0" err="1" smtClean="0"/>
              <a:t>pachymétrie</a:t>
            </a:r>
            <a:r>
              <a:rPr lang="en-US" dirty="0" smtClean="0"/>
              <a:t>	  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>
                <a:latin typeface="Wingdings"/>
                <a:ea typeface="Wingdings"/>
                <a:cs typeface="Wingdings"/>
              </a:rPr>
              <a:t> </a:t>
            </a:r>
            <a:r>
              <a:rPr lang="en-US" dirty="0" smtClean="0"/>
              <a:t> </a:t>
            </a:r>
            <a:r>
              <a:rPr lang="en-US" dirty="0" err="1" smtClean="0"/>
              <a:t>détection</a:t>
            </a:r>
            <a:r>
              <a:rPr lang="en-US" dirty="0" smtClean="0"/>
              <a:t> de pathologies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Volume </a:t>
            </a:r>
            <a:r>
              <a:rPr lang="en-US" dirty="0" err="1" smtClean="0"/>
              <a:t>cornéen</a:t>
            </a:r>
            <a:endParaRPr lang="en-US" dirty="0"/>
          </a:p>
        </p:txBody>
      </p:sp>
      <p:pic>
        <p:nvPicPr>
          <p:cNvPr id="4" name="Image 3" descr=":images:IMG_0916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06532"/>
            <a:ext cx="2908300" cy="2517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304800" y="5075872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Non </a:t>
            </a:r>
            <a:r>
              <a:rPr lang="en-US" dirty="0" err="1" smtClean="0"/>
              <a:t>fournit</a:t>
            </a:r>
            <a:r>
              <a:rPr lang="en-US" dirty="0" smtClean="0"/>
              <a:t> par les </a:t>
            </a:r>
            <a:r>
              <a:rPr lang="en-US" dirty="0" err="1" smtClean="0"/>
              <a:t>topographes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Permet</a:t>
            </a:r>
            <a:r>
              <a:rPr lang="en-US" dirty="0" smtClean="0"/>
              <a:t> la </a:t>
            </a:r>
            <a:r>
              <a:rPr lang="en-US" dirty="0" err="1" smtClean="0"/>
              <a:t>visualisation</a:t>
            </a:r>
            <a:r>
              <a:rPr lang="en-US" dirty="0" smtClean="0"/>
              <a:t> des </a:t>
            </a:r>
            <a:r>
              <a:rPr lang="en-US" dirty="0" err="1" smtClean="0"/>
              <a:t>deux</a:t>
            </a:r>
            <a:r>
              <a:rPr lang="en-US" dirty="0" smtClean="0"/>
              <a:t> surfaces </a:t>
            </a:r>
            <a:r>
              <a:rPr lang="en-US" dirty="0" err="1" smtClean="0"/>
              <a:t>cornéennes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un </a:t>
            </a:r>
            <a:r>
              <a:rPr lang="en-US" dirty="0" err="1" smtClean="0"/>
              <a:t>m</a:t>
            </a:r>
            <a:r>
              <a:rPr lang="en-US" dirty="0" err="1" smtClean="0"/>
              <a:t>ême</a:t>
            </a:r>
            <a:r>
              <a:rPr lang="en-US" dirty="0" smtClean="0"/>
              <a:t> volume</a:t>
            </a:r>
          </a:p>
          <a:p>
            <a:pPr>
              <a:buFont typeface="Arial"/>
              <a:buChar char="•"/>
            </a:pPr>
            <a:r>
              <a:rPr lang="en-US" dirty="0" smtClean="0"/>
              <a:t> Surfaces </a:t>
            </a:r>
            <a:r>
              <a:rPr lang="en-US" dirty="0" err="1" smtClean="0"/>
              <a:t>unifiées</a:t>
            </a:r>
            <a:r>
              <a:rPr lang="en-US" dirty="0" smtClean="0"/>
              <a:t> par </a:t>
            </a:r>
            <a:r>
              <a:rPr lang="en-US" dirty="0" err="1" smtClean="0"/>
              <a:t>une</a:t>
            </a:r>
            <a:r>
              <a:rPr lang="en-US" dirty="0" smtClean="0"/>
              <a:t> bordure </a:t>
            </a:r>
            <a:r>
              <a:rPr lang="en-US" dirty="0" err="1" smtClean="0"/>
              <a:t>unicolore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Pachymétrie</a:t>
            </a:r>
            <a:r>
              <a:rPr lang="en-US" dirty="0" smtClean="0"/>
              <a:t> </a:t>
            </a:r>
            <a:r>
              <a:rPr lang="en-US" dirty="0" err="1" smtClean="0"/>
              <a:t>calculée</a:t>
            </a:r>
            <a:r>
              <a:rPr lang="en-US" dirty="0" smtClean="0"/>
              <a:t> par </a:t>
            </a:r>
            <a:r>
              <a:rPr lang="en-US" dirty="0" err="1" smtClean="0"/>
              <a:t>différence</a:t>
            </a:r>
            <a:r>
              <a:rPr lang="en-US" dirty="0" smtClean="0"/>
              <a:t> de hauteur entre les </a:t>
            </a:r>
            <a:r>
              <a:rPr lang="en-US" dirty="0" err="1" smtClean="0"/>
              <a:t>deux</a:t>
            </a:r>
            <a:r>
              <a:rPr lang="en-US" dirty="0" smtClean="0"/>
              <a:t> surfaces</a:t>
            </a:r>
          </a:p>
          <a:p>
            <a:endParaRPr lang="en-US" dirty="0" smtClean="0"/>
          </a:p>
        </p:txBody>
      </p:sp>
      <p:pic>
        <p:nvPicPr>
          <p:cNvPr id="6" name="Image 5" descr=":images:IMG_0917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6102" y="2342446"/>
            <a:ext cx="3066098" cy="215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:images:IMG_0920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3002" y="2178312"/>
            <a:ext cx="2824798" cy="25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549275" y="1676400"/>
            <a:ext cx="310832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 Colorations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Volume </a:t>
            </a:r>
            <a:r>
              <a:rPr lang="en-US" dirty="0" err="1" smtClean="0"/>
              <a:t>cornéen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914400" y="16118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Déformations</a:t>
            </a:r>
            <a:endParaRPr lang="en-US" dirty="0"/>
          </a:p>
        </p:txBody>
      </p:sp>
      <p:pic>
        <p:nvPicPr>
          <p:cNvPr id="5" name="Imag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209800"/>
            <a:ext cx="2590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159000"/>
            <a:ext cx="251460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914400" y="51054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Déformation</a:t>
            </a:r>
            <a:r>
              <a:rPr lang="en-US" dirty="0" smtClean="0"/>
              <a:t> </a:t>
            </a:r>
            <a:r>
              <a:rPr lang="en-US" dirty="0" err="1" smtClean="0"/>
              <a:t>réalisée</a:t>
            </a:r>
            <a:r>
              <a:rPr lang="en-US" dirty="0" smtClean="0"/>
              <a:t> par rapport </a:t>
            </a:r>
            <a:r>
              <a:rPr lang="en-US" dirty="0" err="1" smtClean="0"/>
              <a:t>à</a:t>
            </a:r>
            <a:r>
              <a:rPr lang="en-US" dirty="0" smtClean="0"/>
              <a:t> son plan horizonta</a:t>
            </a:r>
            <a:r>
              <a:rPr lang="en-US" dirty="0"/>
              <a:t>l</a:t>
            </a:r>
            <a:r>
              <a:rPr lang="en-US" dirty="0" smtClean="0"/>
              <a:t> central  </a:t>
            </a:r>
          </a:p>
          <a:p>
            <a:pPr>
              <a:buFont typeface="Arial"/>
              <a:buChar char="•"/>
            </a:pPr>
            <a:r>
              <a:rPr lang="en-US" dirty="0" smtClean="0"/>
              <a:t> 2 </a:t>
            </a:r>
            <a:r>
              <a:rPr lang="en-US" dirty="0" err="1" smtClean="0"/>
              <a:t>déformations</a:t>
            </a:r>
            <a:r>
              <a:rPr lang="en-US" dirty="0" smtClean="0"/>
              <a:t> </a:t>
            </a:r>
            <a:r>
              <a:rPr lang="en-US" dirty="0" err="1" smtClean="0"/>
              <a:t>possibles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Aucune</a:t>
            </a:r>
            <a:r>
              <a:rPr lang="en-US" dirty="0" smtClean="0"/>
              <a:t> application </a:t>
            </a:r>
            <a:r>
              <a:rPr lang="en-US" dirty="0" err="1" smtClean="0"/>
              <a:t>biomédicale</a:t>
            </a: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549275" y="1600201"/>
          <a:ext cx="8042276" cy="43434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Problématique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Développer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application mobile de </a:t>
            </a:r>
            <a:r>
              <a:rPr lang="en-US" dirty="0" err="1" smtClean="0"/>
              <a:t>visualisation</a:t>
            </a:r>
            <a:r>
              <a:rPr lang="en-US" dirty="0" smtClean="0"/>
              <a:t> de </a:t>
            </a:r>
            <a:r>
              <a:rPr lang="en-US" dirty="0" err="1" smtClean="0"/>
              <a:t>cartes</a:t>
            </a:r>
            <a:r>
              <a:rPr lang="en-US" dirty="0" smtClean="0"/>
              <a:t> </a:t>
            </a:r>
            <a:r>
              <a:rPr lang="en-US" dirty="0" err="1" smtClean="0"/>
              <a:t>d’élévations</a:t>
            </a:r>
            <a:r>
              <a:rPr lang="en-US" dirty="0" smtClean="0"/>
              <a:t> 3D </a:t>
            </a:r>
            <a:r>
              <a:rPr lang="en-US" dirty="0" err="1" smtClean="0"/>
              <a:t>multiplateforme</a:t>
            </a:r>
            <a:endParaRPr lang="en-US" dirty="0"/>
          </a:p>
        </p:txBody>
      </p:sp>
      <p:pic>
        <p:nvPicPr>
          <p:cNvPr id="5" name="Image 4" descr="map_elev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002027"/>
            <a:ext cx="3289300" cy="29415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Sommaire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549275" y="1600201"/>
          <a:ext cx="8042276" cy="43434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La </a:t>
            </a:r>
            <a:r>
              <a:rPr lang="en-US" dirty="0" err="1" smtClean="0"/>
              <a:t>Cornée</a:t>
            </a:r>
            <a:endParaRPr lang="en-US" dirty="0"/>
          </a:p>
        </p:txBody>
      </p:sp>
      <p:pic>
        <p:nvPicPr>
          <p:cNvPr id="4" name="Image 3" descr=":images:cornee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600200"/>
            <a:ext cx="5753100" cy="2387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2057400" y="4050268"/>
            <a:ext cx="575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Section d’un </a:t>
            </a:r>
            <a:r>
              <a:rPr lang="en-US" dirty="0" err="1" smtClean="0"/>
              <a:t>oeil</a:t>
            </a:r>
            <a:r>
              <a:rPr lang="en-US" dirty="0" smtClean="0"/>
              <a:t> (A. POLETTE, 2014)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549276" y="4648200"/>
            <a:ext cx="804227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1ère structure </a:t>
            </a:r>
            <a:r>
              <a:rPr lang="en-US" dirty="0" err="1" smtClean="0"/>
              <a:t>oculaire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Assure les 2/3 du </a:t>
            </a:r>
            <a:r>
              <a:rPr lang="en-US" dirty="0" err="1" smtClean="0"/>
              <a:t>pouvoir</a:t>
            </a:r>
            <a:r>
              <a:rPr lang="en-US" dirty="0" smtClean="0"/>
              <a:t> </a:t>
            </a:r>
            <a:r>
              <a:rPr lang="en-US" dirty="0" err="1" smtClean="0"/>
              <a:t>optique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Fait </a:t>
            </a:r>
            <a:r>
              <a:rPr lang="en-US" dirty="0" err="1" smtClean="0"/>
              <a:t>converger</a:t>
            </a:r>
            <a:r>
              <a:rPr lang="en-US" dirty="0" smtClean="0"/>
              <a:t> les </a:t>
            </a:r>
            <a:r>
              <a:rPr lang="en-US" dirty="0" err="1" smtClean="0"/>
              <a:t>rayons</a:t>
            </a:r>
            <a:r>
              <a:rPr lang="en-US" dirty="0" smtClean="0"/>
              <a:t> </a:t>
            </a:r>
            <a:r>
              <a:rPr lang="en-US" dirty="0" err="1" smtClean="0"/>
              <a:t>lumineux</a:t>
            </a:r>
            <a:r>
              <a:rPr lang="en-US" dirty="0" smtClean="0"/>
              <a:t> incidents </a:t>
            </a:r>
            <a:r>
              <a:rPr lang="en-US" dirty="0" err="1" smtClean="0"/>
              <a:t>vers</a:t>
            </a:r>
            <a:r>
              <a:rPr lang="en-US" dirty="0" smtClean="0"/>
              <a:t> le </a:t>
            </a:r>
            <a:r>
              <a:rPr lang="en-US" dirty="0" err="1" smtClean="0"/>
              <a:t>cristallin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Physiologie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Géométrie</a:t>
            </a: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Topographie</a:t>
            </a:r>
            <a:r>
              <a:rPr lang="en-US" dirty="0" smtClean="0"/>
              <a:t> </a:t>
            </a:r>
            <a:r>
              <a:rPr lang="en-US" dirty="0" err="1" smtClean="0"/>
              <a:t>cornéenne</a:t>
            </a:r>
            <a:endParaRPr lang="en-US" dirty="0"/>
          </a:p>
        </p:txBody>
      </p:sp>
      <p:pic>
        <p:nvPicPr>
          <p:cNvPr id="4" name="Image 3" descr=":images:orbscan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3048000"/>
            <a:ext cx="4254500" cy="279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838199" y="1828800"/>
            <a:ext cx="7753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Mesure</a:t>
            </a:r>
            <a:r>
              <a:rPr lang="en-US" dirty="0" smtClean="0"/>
              <a:t> la </a:t>
            </a:r>
            <a:r>
              <a:rPr lang="en-US" dirty="0" err="1" smtClean="0"/>
              <a:t>morphologie</a:t>
            </a:r>
            <a:r>
              <a:rPr lang="en-US" dirty="0" smtClean="0"/>
              <a:t> </a:t>
            </a:r>
            <a:r>
              <a:rPr lang="en-US" dirty="0" err="1" smtClean="0"/>
              <a:t>cornéenne</a:t>
            </a:r>
            <a:r>
              <a:rPr lang="en-US" dirty="0" smtClean="0"/>
              <a:t> </a:t>
            </a:r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Permet</a:t>
            </a:r>
            <a:r>
              <a:rPr lang="en-US" dirty="0" smtClean="0"/>
              <a:t> </a:t>
            </a:r>
            <a:r>
              <a:rPr lang="en-US" dirty="0" err="1" smtClean="0"/>
              <a:t>d’étudier</a:t>
            </a:r>
            <a:r>
              <a:rPr lang="en-US" dirty="0" smtClean="0"/>
              <a:t> les surfaces </a:t>
            </a:r>
            <a:r>
              <a:rPr lang="en-US" dirty="0" err="1" smtClean="0"/>
              <a:t>cornéennes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Outil</a:t>
            </a:r>
            <a:r>
              <a:rPr lang="en-US" dirty="0" smtClean="0"/>
              <a:t> </a:t>
            </a:r>
            <a:r>
              <a:rPr lang="en-US" dirty="0" err="1" smtClean="0"/>
              <a:t>biomédical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2514600" y="6096000"/>
            <a:ext cx="425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Orbscan</a:t>
            </a:r>
            <a:r>
              <a:rPr lang="en-US" dirty="0" smtClean="0"/>
              <a:t> II: </a:t>
            </a:r>
            <a:r>
              <a:rPr lang="en-US" dirty="0" err="1" smtClean="0"/>
              <a:t>topographe</a:t>
            </a:r>
            <a:r>
              <a:rPr lang="en-US" dirty="0" smtClean="0"/>
              <a:t> </a:t>
            </a:r>
            <a:r>
              <a:rPr lang="en-US" dirty="0" err="1" smtClean="0"/>
              <a:t>dont</a:t>
            </a:r>
            <a:r>
              <a:rPr lang="en-US" dirty="0" smtClean="0"/>
              <a:t> </a:t>
            </a:r>
            <a:r>
              <a:rPr lang="en-US" dirty="0" err="1" smtClean="0"/>
              <a:t>j’ai</a:t>
            </a:r>
            <a:r>
              <a:rPr lang="en-US" dirty="0" smtClean="0"/>
              <a:t> </a:t>
            </a:r>
            <a:r>
              <a:rPr lang="en-US" dirty="0" err="1" smtClean="0"/>
              <a:t>recueilli</a:t>
            </a:r>
            <a:r>
              <a:rPr lang="en-US" dirty="0" smtClean="0"/>
              <a:t> les </a:t>
            </a:r>
            <a:r>
              <a:rPr lang="en-US" dirty="0" err="1" smtClean="0"/>
              <a:t>données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107576"/>
            <a:ext cx="8077200" cy="1336956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Matrice</a:t>
            </a:r>
            <a:r>
              <a:rPr lang="en-US" dirty="0" smtClean="0"/>
              <a:t> </a:t>
            </a:r>
            <a:r>
              <a:rPr lang="en-US" dirty="0" err="1" smtClean="0"/>
              <a:t>d’élévation</a:t>
            </a:r>
            <a:r>
              <a:rPr lang="en-US" dirty="0" smtClean="0"/>
              <a:t> </a:t>
            </a:r>
            <a:r>
              <a:rPr lang="en-US" dirty="0" err="1" smtClean="0"/>
              <a:t>cornéenne</a:t>
            </a:r>
            <a:endParaRPr lang="en-US" dirty="0"/>
          </a:p>
        </p:txBody>
      </p:sp>
      <p:pic>
        <p:nvPicPr>
          <p:cNvPr id="6" name="Espace réservé du contenu 5" descr="matrice de donnée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0159" y="1600200"/>
            <a:ext cx="4328517" cy="2514600"/>
          </a:xfrm>
        </p:spPr>
      </p:pic>
      <p:sp>
        <p:nvSpPr>
          <p:cNvPr id="7" name="Rectangle 6"/>
          <p:cNvSpPr/>
          <p:nvPr/>
        </p:nvSpPr>
        <p:spPr>
          <a:xfrm>
            <a:off x="914400" y="2362200"/>
            <a:ext cx="2590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1.05	1.20	1.25</a:t>
            </a:r>
            <a:endParaRPr lang="fr-FR" dirty="0"/>
          </a:p>
          <a:p>
            <a:r>
              <a:rPr lang="en-US" dirty="0"/>
              <a:t>1.20	1.35	1.40</a:t>
            </a:r>
            <a:endParaRPr lang="fr-FR" dirty="0"/>
          </a:p>
          <a:p>
            <a:r>
              <a:rPr lang="en-US" dirty="0"/>
              <a:t>1.25	1.40	1.45</a:t>
            </a:r>
            <a:endParaRPr lang="fr-FR" dirty="0"/>
          </a:p>
          <a:p>
            <a:r>
              <a:rPr lang="en-US" dirty="0"/>
              <a:t>1.20	1.35	1.40</a:t>
            </a:r>
            <a:endParaRPr lang="fr-FR" dirty="0"/>
          </a:p>
          <a:p>
            <a:r>
              <a:rPr lang="en-US" dirty="0"/>
              <a:t>1.05	1.20	1.25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3400" y="41148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A gauche,</a:t>
            </a:r>
            <a:r>
              <a:rPr lang="fr-FR" dirty="0" smtClean="0"/>
              <a:t> exemple </a:t>
            </a:r>
            <a:r>
              <a:rPr lang="fr-FR" dirty="0"/>
              <a:t>d’un </a:t>
            </a:r>
            <a:r>
              <a:rPr lang="fr-FR" dirty="0" smtClean="0"/>
              <a:t>échantillon </a:t>
            </a:r>
            <a:r>
              <a:rPr lang="fr-FR" dirty="0"/>
              <a:t>des données brutes recueillies sur l’</a:t>
            </a:r>
            <a:r>
              <a:rPr lang="fr-FR" dirty="0" err="1"/>
              <a:t>Orbscan</a:t>
            </a:r>
            <a:r>
              <a:rPr lang="fr-FR" dirty="0"/>
              <a:t> II. A droite</a:t>
            </a:r>
            <a:r>
              <a:rPr lang="fr-FR" dirty="0" smtClean="0"/>
              <a:t>, partie de la </a:t>
            </a:r>
            <a:r>
              <a:rPr lang="fr-FR" dirty="0"/>
              <a:t>construction du maillage  à partir des données brutes (A. </a:t>
            </a:r>
            <a:r>
              <a:rPr lang="fr-FR" dirty="0" err="1"/>
              <a:t>Polette</a:t>
            </a:r>
            <a:r>
              <a:rPr lang="fr-FR" dirty="0"/>
              <a:t> et al., 2014).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066800" y="5334000"/>
            <a:ext cx="7241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Matrice</a:t>
            </a:r>
            <a:r>
              <a:rPr lang="en-US" dirty="0" smtClean="0"/>
              <a:t> 101x101</a:t>
            </a:r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fichier</a:t>
            </a:r>
            <a:r>
              <a:rPr lang="en-US" dirty="0" smtClean="0"/>
              <a:t> txt</a:t>
            </a:r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maillage</a:t>
            </a:r>
            <a:r>
              <a:rPr lang="en-US" dirty="0" smtClean="0"/>
              <a:t> </a:t>
            </a:r>
            <a:r>
              <a:rPr lang="en-US" dirty="0" err="1" smtClean="0"/>
              <a:t>sous</a:t>
            </a:r>
            <a:r>
              <a:rPr lang="en-US" dirty="0" smtClean="0"/>
              <a:t> Unity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Carte </a:t>
            </a:r>
            <a:r>
              <a:rPr lang="en-US" dirty="0" err="1" smtClean="0"/>
              <a:t>d’élévation</a:t>
            </a:r>
            <a:r>
              <a:rPr lang="en-US" dirty="0" smtClean="0"/>
              <a:t> </a:t>
            </a:r>
            <a:r>
              <a:rPr lang="en-US" dirty="0" err="1" smtClean="0"/>
              <a:t>cornéenne</a:t>
            </a:r>
            <a:endParaRPr lang="en-US" dirty="0"/>
          </a:p>
        </p:txBody>
      </p:sp>
      <p:pic>
        <p:nvPicPr>
          <p:cNvPr id="4" name="Image 3" descr=":images:topo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7959" y="2133600"/>
            <a:ext cx="1498641" cy="1269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:images:topo_bfs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08665" y="1905000"/>
            <a:ext cx="1720535" cy="173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 descr=":images:bfs_color.pn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37448" y="1905000"/>
            <a:ext cx="1744352" cy="174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:images:légende BFS.png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34505" y="1600201"/>
            <a:ext cx="633095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549275" y="3962400"/>
            <a:ext cx="804227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Construction de la carte d’élévation d’une surface cornéenne.</a:t>
            </a:r>
            <a:r>
              <a:rPr lang="fr-FR" dirty="0" smtClean="0"/>
              <a:t> A gauche, </a:t>
            </a:r>
            <a:r>
              <a:rPr lang="fr-FR" dirty="0"/>
              <a:t>maillage d’une surface cornéenne ; Au </a:t>
            </a:r>
            <a:r>
              <a:rPr lang="fr-FR" dirty="0" smtClean="0"/>
              <a:t>milieu, mise </a:t>
            </a:r>
            <a:r>
              <a:rPr lang="fr-FR" dirty="0"/>
              <a:t>en correspondance entre la surface cornéenne et la</a:t>
            </a:r>
            <a:r>
              <a:rPr lang="fr-FR" dirty="0" smtClean="0"/>
              <a:t> meilleure sphère correspondante; à droite, carte </a:t>
            </a:r>
            <a:r>
              <a:rPr lang="fr-FR" dirty="0"/>
              <a:t>d’élévation. Chaque couleur correspond à un pas (ici de 5 microns : vert ± 2,5 microns de la surface calculée) (A. </a:t>
            </a:r>
            <a:r>
              <a:rPr lang="fr-FR" dirty="0" err="1"/>
              <a:t>Polette</a:t>
            </a:r>
            <a:r>
              <a:rPr lang="fr-FR" dirty="0"/>
              <a:t> et al, 2014).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304800" y="60198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Forme</a:t>
            </a:r>
            <a:r>
              <a:rPr lang="en-US" dirty="0" smtClean="0"/>
              <a:t> de </a:t>
            </a:r>
            <a:r>
              <a:rPr lang="en-US" dirty="0" err="1" smtClean="0"/>
              <a:t>visualisation</a:t>
            </a:r>
            <a:r>
              <a:rPr lang="en-US" dirty="0" smtClean="0"/>
              <a:t> qui met en </a:t>
            </a:r>
            <a:r>
              <a:rPr lang="en-US" dirty="0" err="1" smtClean="0"/>
              <a:t>évidence</a:t>
            </a:r>
            <a:r>
              <a:rPr lang="en-US" dirty="0" smtClean="0"/>
              <a:t> les variations locales de la surface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Menu et base de </a:t>
            </a:r>
            <a:r>
              <a:rPr lang="en-US" dirty="0" err="1" smtClean="0"/>
              <a:t>données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2439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Base de </a:t>
            </a:r>
            <a:r>
              <a:rPr lang="en-US" dirty="0" err="1" smtClean="0"/>
              <a:t>données</a:t>
            </a:r>
            <a:endParaRPr lang="en-US" dirty="0" smtClean="0"/>
          </a:p>
          <a:p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caractère</a:t>
            </a:r>
            <a:r>
              <a:rPr lang="en-US" dirty="0" smtClean="0"/>
              <a:t> </a:t>
            </a:r>
            <a:r>
              <a:rPr lang="en-US" dirty="0" err="1" smtClean="0"/>
              <a:t>confidentiel</a:t>
            </a:r>
            <a:endParaRPr lang="en-US" dirty="0" smtClean="0"/>
          </a:p>
          <a:p>
            <a:r>
              <a:rPr lang="en-US" dirty="0" smtClean="0"/>
              <a:t>Obstacle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l’utilisation</a:t>
            </a:r>
            <a:r>
              <a:rPr lang="en-US" dirty="0" smtClean="0"/>
              <a:t> d’un </a:t>
            </a:r>
            <a:r>
              <a:rPr lang="en-US" dirty="0" err="1" smtClean="0"/>
              <a:t>serveur</a:t>
            </a:r>
            <a:endParaRPr lang="en-US" dirty="0" smtClean="0"/>
          </a:p>
          <a:p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intégrées</a:t>
            </a:r>
            <a:r>
              <a:rPr lang="en-US" dirty="0" smtClean="0"/>
              <a:t> au mobile (</a:t>
            </a:r>
            <a:r>
              <a:rPr lang="en-US" dirty="0" err="1" smtClean="0"/>
              <a:t>iOS</a:t>
            </a:r>
            <a:r>
              <a:rPr lang="en-US" dirty="0" smtClean="0"/>
              <a:t>)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l’application</a:t>
            </a:r>
            <a:r>
              <a:rPr lang="en-US" dirty="0" smtClean="0"/>
              <a:t> (Android)</a:t>
            </a:r>
          </a:p>
          <a:p>
            <a:pPr>
              <a:buNone/>
            </a:pPr>
            <a:r>
              <a:rPr lang="en-US" dirty="0" smtClean="0"/>
              <a:t>Menu</a:t>
            </a:r>
          </a:p>
          <a:p>
            <a:r>
              <a:rPr lang="en-US" dirty="0" err="1" smtClean="0"/>
              <a:t>Couleurs</a:t>
            </a:r>
            <a:r>
              <a:rPr lang="en-US" dirty="0" smtClean="0"/>
              <a:t> </a:t>
            </a:r>
            <a:r>
              <a:rPr lang="en-US" dirty="0" err="1" smtClean="0"/>
              <a:t>manquantes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son interface</a:t>
            </a:r>
          </a:p>
          <a:p>
            <a:r>
              <a:rPr lang="en-US" dirty="0" err="1" smtClean="0"/>
              <a:t>ListeView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Interface de </a:t>
            </a:r>
            <a:r>
              <a:rPr lang="en-US" dirty="0" err="1" smtClean="0"/>
              <a:t>visualisation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cornée</a:t>
            </a:r>
            <a:endParaRPr lang="en-US" dirty="0"/>
          </a:p>
        </p:txBody>
      </p:sp>
      <p:pic>
        <p:nvPicPr>
          <p:cNvPr id="4" name="Image 3" descr=":images:IMG_0907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450" y="1524000"/>
            <a:ext cx="65341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ise">
  <a:themeElements>
    <a:clrScheme name="Bris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is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is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Brise.thmx</Template>
  <TotalTime>252</TotalTime>
  <Words>695</Words>
  <Application>Microsoft Macintosh PowerPoint</Application>
  <PresentationFormat>Présentation à l'écran (4:3)</PresentationFormat>
  <Paragraphs>93</Paragraphs>
  <Slides>15</Slides>
  <Notes>4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Brise</vt:lpstr>
      <vt:lpstr>Développement d’une application mobile</vt:lpstr>
      <vt:lpstr>Problématique</vt:lpstr>
      <vt:lpstr>Sommaire</vt:lpstr>
      <vt:lpstr>1. La Cornée</vt:lpstr>
      <vt:lpstr>1. Topographie cornéenne</vt:lpstr>
      <vt:lpstr>1. Matrice d’élévation cornéenne</vt:lpstr>
      <vt:lpstr>1. Carte d’élévation cornéenne</vt:lpstr>
      <vt:lpstr>2. Menu et base de données</vt:lpstr>
      <vt:lpstr>2. Interface de visualisation d’une cornée</vt:lpstr>
      <vt:lpstr>2. Surfaces cornéennes</vt:lpstr>
      <vt:lpstr>2. Surfaces cornéennes</vt:lpstr>
      <vt:lpstr>2. Pachimétrie</vt:lpstr>
      <vt:lpstr>2. Volume cornéen</vt:lpstr>
      <vt:lpstr>2. Volume cornéen</vt:lpstr>
      <vt:lpstr>Conclusion</vt:lpstr>
    </vt:vector>
  </TitlesOfParts>
  <Company>NTSC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d’une application mobile</dc:title>
  <dc:creator>Albert Einstein</dc:creator>
  <cp:lastModifiedBy>Albert Einstein</cp:lastModifiedBy>
  <cp:revision>29</cp:revision>
  <dcterms:created xsi:type="dcterms:W3CDTF">2014-09-18T01:52:42Z</dcterms:created>
  <dcterms:modified xsi:type="dcterms:W3CDTF">2014-09-18T06:04:46Z</dcterms:modified>
</cp:coreProperties>
</file>